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Funnel Display" panose="020B0604020202020204" charset="0"/>
      <p:regular r:id="rId11"/>
    </p:embeddedFont>
    <p:embeddedFont>
      <p:font typeface="Funnel Sans" panose="020B0604020202020204" charset="0"/>
      <p:regular r:id="rId12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6693" autoAdjust="0"/>
  </p:normalViewPr>
  <p:slideViewPr>
    <p:cSldViewPr snapToGrid="0" snapToObjects="1">
      <p:cViewPr>
        <p:scale>
          <a:sx n="75" d="100"/>
          <a:sy n="75" d="100"/>
        </p:scale>
        <p:origin x="797" y="72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разработка</c:v>
                </c:pt>
              </c:strCache>
            </c:strRef>
          </c:tx>
          <c:spPr>
            <a:pattFill prst="narHorz">
              <a:fgClr>
                <a:schemeClr val="accent1"/>
              </a:fgClr>
              <a:bgClr>
                <a:schemeClr val="accent1">
                  <a:lumMod val="20000"/>
                  <a:lumOff val="80000"/>
                </a:schemeClr>
              </a:bgClr>
            </a:pattFill>
            <a:ln>
              <a:noFill/>
            </a:ln>
            <a:effectLst>
              <a:innerShdw blurRad="114300">
                <a:schemeClr val="accent1"/>
              </a:inn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Лист1!$A$2:$A$6</c:f>
              <c:strCache>
                <c:ptCount val="5"/>
                <c:pt idx="0">
                  <c:v>1 год</c:v>
                </c:pt>
                <c:pt idx="1">
                  <c:v>2 год</c:v>
                </c:pt>
                <c:pt idx="2">
                  <c:v>3 год</c:v>
                </c:pt>
                <c:pt idx="3">
                  <c:v>4 год</c:v>
                </c:pt>
                <c:pt idx="4">
                  <c:v>5 год</c:v>
                </c:pt>
              </c:strCache>
            </c:strRef>
          </c:cat>
          <c:val>
            <c:numRef>
              <c:f>Лист1!$B$2:$B$6</c:f>
              <c:numCache>
                <c:formatCode>#,##0</c:formatCode>
                <c:ptCount val="5"/>
                <c:pt idx="0">
                  <c:v>83000000</c:v>
                </c:pt>
                <c:pt idx="1">
                  <c:v>55000000</c:v>
                </c:pt>
                <c:pt idx="2">
                  <c:v>40000000</c:v>
                </c:pt>
                <c:pt idx="3">
                  <c:v>32000000</c:v>
                </c:pt>
                <c:pt idx="4">
                  <c:v>28000000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783-401D-A678-FAB4FDAC3118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инфраструктура</c:v>
                </c:pt>
              </c:strCache>
            </c:strRef>
          </c:tx>
          <c:spPr>
            <a:pattFill prst="narHorz">
              <a:fgClr>
                <a:schemeClr val="accent2"/>
              </a:fgClr>
              <a:bgClr>
                <a:schemeClr val="accent2">
                  <a:lumMod val="20000"/>
                  <a:lumOff val="80000"/>
                </a:schemeClr>
              </a:bgClr>
            </a:pattFill>
            <a:ln>
              <a:noFill/>
            </a:ln>
            <a:effectLst>
              <a:innerShdw blurRad="114300">
                <a:schemeClr val="accent2"/>
              </a:inn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Лист1!$A$2:$A$6</c:f>
              <c:strCache>
                <c:ptCount val="5"/>
                <c:pt idx="0">
                  <c:v>1 год</c:v>
                </c:pt>
                <c:pt idx="1">
                  <c:v>2 год</c:v>
                </c:pt>
                <c:pt idx="2">
                  <c:v>3 год</c:v>
                </c:pt>
                <c:pt idx="3">
                  <c:v>4 год</c:v>
                </c:pt>
                <c:pt idx="4">
                  <c:v>5 год</c:v>
                </c:pt>
              </c:strCache>
            </c:strRef>
          </c:cat>
          <c:val>
            <c:numRef>
              <c:f>Лист1!$C$2:$C$6</c:f>
              <c:numCache>
                <c:formatCode>#,##0</c:formatCode>
                <c:ptCount val="5"/>
                <c:pt idx="0">
                  <c:v>6000000</c:v>
                </c:pt>
                <c:pt idx="1">
                  <c:v>14000000</c:v>
                </c:pt>
                <c:pt idx="2">
                  <c:v>24000000</c:v>
                </c:pt>
                <c:pt idx="3">
                  <c:v>35000000</c:v>
                </c:pt>
                <c:pt idx="4">
                  <c:v>46000000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783-401D-A678-FAB4FDAC311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64"/>
        <c:overlap val="-22"/>
        <c:axId val="1007591336"/>
        <c:axId val="1007593136"/>
      </c:barChart>
      <c:catAx>
        <c:axId val="10075913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007593136"/>
        <c:crosses val="autoZero"/>
        <c:auto val="1"/>
        <c:lblAlgn val="ctr"/>
        <c:lblOffset val="100"/>
        <c:noMultiLvlLbl val="0"/>
      </c:catAx>
      <c:valAx>
        <c:axId val="1007593136"/>
        <c:scaling>
          <c:orientation val="minMax"/>
        </c:scaling>
        <c:delete val="0"/>
        <c:axPos val="l"/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00759133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3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9050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>
      <cs:styleClr val="auto"/>
    </cs:effectRef>
    <cs:fontRef idx="minor">
      <a:schemeClr val="dk1"/>
    </cs:fontRef>
    <cs:spPr>
      <a:pattFill prst="narHorz">
        <a:fgClr>
          <a:schemeClr val="phClr"/>
        </a:fgClr>
        <a:bgClr>
          <a:schemeClr val="phClr">
            <a:lumMod val="20000"/>
            <a:lumOff val="80000"/>
          </a:schemeClr>
        </a:bgClr>
      </a:pattFill>
      <a:effectLst>
        <a:innerShdw blurRad="114300">
          <a:schemeClr val="phClr"/>
        </a:inn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pattFill prst="narHorz">
        <a:fgClr>
          <a:schemeClr val="phClr"/>
        </a:fgClr>
        <a:bgClr>
          <a:schemeClr val="phClr">
            <a:lumMod val="20000"/>
            <a:lumOff val="80000"/>
          </a:schemeClr>
        </a:bgClr>
      </a:pattFill>
      <a:effectLst>
        <a:innerShdw blurRad="114300">
          <a:schemeClr val="phClr"/>
        </a:inn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>
        <a:solidFill>
          <a:schemeClr val="tx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2200" b="1" kern="1200" cap="all" spc="1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24756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4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svg"/><Relationship Id="rId11" Type="http://schemas.openxmlformats.org/officeDocument/2006/relationships/image" Target="../media/image12.svg"/><Relationship Id="rId5" Type="http://schemas.openxmlformats.org/officeDocument/2006/relationships/image" Target="../media/image6.png"/><Relationship Id="rId15" Type="http://schemas.openxmlformats.org/officeDocument/2006/relationships/image" Target="../media/image16.svg"/><Relationship Id="rId10" Type="http://schemas.openxmlformats.org/officeDocument/2006/relationships/image" Target="../media/image11.png"/><Relationship Id="rId4" Type="http://schemas.openxmlformats.org/officeDocument/2006/relationships/image" Target="../media/image5.sv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324124" y="2687717"/>
            <a:ext cx="7468553" cy="2112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51D3A"/>
                </a:solidFill>
                <a:ea typeface="Funnel Display" pitchFamily="34" charset="-122"/>
                <a:cs typeface="Funnel Display" pitchFamily="34" charset="-120"/>
              </a:rPr>
              <a:t>Спортивное социальное приложение для глобального сообщества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5158740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ea typeface="Funnel Sans" pitchFamily="34" charset="-122"/>
                <a:cs typeface="Funnel Sans" pitchFamily="34" charset="-120"/>
              </a:rPr>
              <a:t>Архитектурное решение для роста вовлечённости и продаж</a:t>
            </a:r>
            <a:endParaRPr lang="en-US" sz="1850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4209DFD-618F-8B11-94D0-898803ADB3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7" name="Text 1">
            <a:extLst>
              <a:ext uri="{FF2B5EF4-FFF2-40B4-BE49-F238E27FC236}">
                <a16:creationId xmlns:a16="http://schemas.microsoft.com/office/drawing/2014/main" id="{5F4045E2-AB2E-5285-0B08-A43C04D1CE4F}"/>
              </a:ext>
            </a:extLst>
          </p:cNvPr>
          <p:cNvSpPr/>
          <p:nvPr/>
        </p:nvSpPr>
        <p:spPr>
          <a:xfrm>
            <a:off x="12074685" y="7322820"/>
            <a:ext cx="2047716" cy="80518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noAutofit/>
          </a:bodyPr>
          <a:lstStyle/>
          <a:p>
            <a:pPr marL="0" indent="0" algn="l">
              <a:lnSpc>
                <a:spcPts val="3000"/>
              </a:lnSpc>
              <a:buNone/>
            </a:pPr>
            <a:r>
              <a:rPr lang="ru-RU" sz="1850" dirty="0">
                <a:solidFill>
                  <a:srgbClr val="2B3541"/>
                </a:solidFill>
                <a:ea typeface="Funnel Sans" pitchFamily="34" charset="-122"/>
                <a:cs typeface="Funnel Sans" pitchFamily="34" charset="-120"/>
              </a:rPr>
              <a:t>Березинский Павел</a:t>
            </a:r>
          </a:p>
          <a:p>
            <a:pPr marL="0" indent="0" algn="l">
              <a:lnSpc>
                <a:spcPts val="3000"/>
              </a:lnSpc>
              <a:buNone/>
            </a:pPr>
            <a:r>
              <a:rPr lang="ru-RU" sz="1850" dirty="0">
                <a:solidFill>
                  <a:srgbClr val="2B3541"/>
                </a:solidFill>
              </a:rPr>
              <a:t>для </a:t>
            </a:r>
            <a:r>
              <a:rPr lang="en-US" sz="1850" dirty="0" err="1">
                <a:solidFill>
                  <a:srgbClr val="2B3541"/>
                </a:solidFill>
              </a:rPr>
              <a:t>SkillBox</a:t>
            </a:r>
            <a:endParaRPr lang="en-US" sz="18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243321" y="1964335"/>
            <a:ext cx="3070384" cy="3837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051D3A"/>
                </a:solidFill>
                <a:ea typeface="Funnel Display" pitchFamily="34" charset="-122"/>
                <a:cs typeface="Funnel Display" pitchFamily="34" charset="-120"/>
              </a:rPr>
              <a:t>Что мы достигаем</a:t>
            </a:r>
            <a:endParaRPr lang="en-US" sz="2400" b="1" dirty="0"/>
          </a:p>
        </p:txBody>
      </p:sp>
      <p:sp>
        <p:nvSpPr>
          <p:cNvPr id="3" name="Text 1"/>
          <p:cNvSpPr/>
          <p:nvPr/>
        </p:nvSpPr>
        <p:spPr>
          <a:xfrm>
            <a:off x="1243321" y="2438519"/>
            <a:ext cx="4775513" cy="18325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dirty="0">
                <a:solidFill>
                  <a:srgbClr val="2B3541"/>
                </a:solidFill>
                <a:ea typeface="Funnel Sans" pitchFamily="34" charset="-122"/>
                <a:cs typeface="Funnel Sans" pitchFamily="34" charset="-120"/>
              </a:rPr>
              <a:t>Стратегическое приложение трансформирует взаимодействие с клиентами и открывает новые возможности роста. Глобальное сообщество спортсменов становится центром экосистемы бренда.</a:t>
            </a:r>
            <a:endParaRPr lang="en-US" dirty="0"/>
          </a:p>
        </p:txBody>
      </p:sp>
      <p:sp>
        <p:nvSpPr>
          <p:cNvPr id="5" name="Shape 2"/>
          <p:cNvSpPr/>
          <p:nvPr/>
        </p:nvSpPr>
        <p:spPr>
          <a:xfrm>
            <a:off x="990950" y="5341620"/>
            <a:ext cx="5745516" cy="1153120"/>
          </a:xfrm>
          <a:prstGeom prst="roundRect">
            <a:avLst>
              <a:gd name="adj" fmla="val 5941"/>
            </a:avLst>
          </a:prstGeom>
          <a:solidFill>
            <a:srgbClr val="FAF5EB"/>
          </a:solidFill>
          <a:ln w="7620">
            <a:solidFill>
              <a:srgbClr val="D5CDBE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1448660" y="5555188"/>
            <a:ext cx="1918930" cy="2399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00" b="1" dirty="0">
                <a:solidFill>
                  <a:srgbClr val="2B3541"/>
                </a:solidFill>
                <a:ea typeface="Funnel Display" pitchFamily="34" charset="-122"/>
                <a:cs typeface="Funnel Display" pitchFamily="34" charset="-120"/>
              </a:rPr>
              <a:t>Увеличение продаж</a:t>
            </a:r>
            <a:endParaRPr lang="en-US" sz="1500" b="1" dirty="0"/>
          </a:p>
        </p:txBody>
      </p:sp>
      <p:sp>
        <p:nvSpPr>
          <p:cNvPr id="7" name="Text 4"/>
          <p:cNvSpPr/>
          <p:nvPr/>
        </p:nvSpPr>
        <p:spPr>
          <a:xfrm>
            <a:off x="1448660" y="5861774"/>
            <a:ext cx="4899541" cy="2193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250" dirty="0">
                <a:solidFill>
                  <a:srgbClr val="2B3541"/>
                </a:solidFill>
                <a:ea typeface="Funnel Sans" pitchFamily="34" charset="-122"/>
                <a:cs typeface="Funnel Sans" pitchFamily="34" charset="-120"/>
              </a:rPr>
              <a:t>+20% конверсии клиентов</a:t>
            </a:r>
            <a:endParaRPr lang="en-US" sz="1250" dirty="0"/>
          </a:p>
        </p:txBody>
      </p:sp>
      <p:sp>
        <p:nvSpPr>
          <p:cNvPr id="8" name="Text 5"/>
          <p:cNvSpPr/>
          <p:nvPr/>
        </p:nvSpPr>
        <p:spPr>
          <a:xfrm>
            <a:off x="1448660" y="6147762"/>
            <a:ext cx="4899541" cy="2193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250" dirty="0">
                <a:solidFill>
                  <a:srgbClr val="2B3541"/>
                </a:solidFill>
                <a:ea typeface="Funnel Sans" pitchFamily="34" charset="-122"/>
                <a:cs typeface="Funnel Sans" pitchFamily="34" charset="-120"/>
              </a:rPr>
              <a:t>10% продаж через приложение</a:t>
            </a:r>
            <a:endParaRPr lang="en-US" sz="1250" dirty="0"/>
          </a:p>
        </p:txBody>
      </p:sp>
      <p:sp>
        <p:nvSpPr>
          <p:cNvPr id="9" name="Shape 6"/>
          <p:cNvSpPr/>
          <p:nvPr/>
        </p:nvSpPr>
        <p:spPr>
          <a:xfrm>
            <a:off x="7118306" y="5341620"/>
            <a:ext cx="5745648" cy="1153120"/>
          </a:xfrm>
          <a:prstGeom prst="roundRect">
            <a:avLst>
              <a:gd name="adj" fmla="val 5941"/>
            </a:avLst>
          </a:prstGeom>
          <a:solidFill>
            <a:srgbClr val="FAF5EB"/>
          </a:solidFill>
          <a:ln w="7620">
            <a:solidFill>
              <a:srgbClr val="D5CDBE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7541300" y="5512237"/>
            <a:ext cx="1918930" cy="2399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00" b="1" dirty="0">
                <a:solidFill>
                  <a:srgbClr val="2B3541"/>
                </a:solidFill>
                <a:ea typeface="Funnel Display" pitchFamily="34" charset="-122"/>
                <a:cs typeface="Funnel Display" pitchFamily="34" charset="-120"/>
              </a:rPr>
              <a:t>Вовлечённость</a:t>
            </a:r>
            <a:endParaRPr lang="en-US" sz="1500" b="1" dirty="0"/>
          </a:p>
        </p:txBody>
      </p:sp>
      <p:sp>
        <p:nvSpPr>
          <p:cNvPr id="11" name="Text 8"/>
          <p:cNvSpPr/>
          <p:nvPr/>
        </p:nvSpPr>
        <p:spPr>
          <a:xfrm>
            <a:off x="7541300" y="5818823"/>
            <a:ext cx="4899660" cy="2193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250" dirty="0">
                <a:solidFill>
                  <a:srgbClr val="2B3541"/>
                </a:solidFill>
                <a:ea typeface="Funnel Sans" pitchFamily="34" charset="-122"/>
                <a:cs typeface="Funnel Sans" pitchFamily="34" charset="-120"/>
              </a:rPr>
              <a:t>1 млн DAU к году 2</a:t>
            </a:r>
            <a:endParaRPr lang="en-US" sz="1250" dirty="0"/>
          </a:p>
        </p:txBody>
      </p:sp>
      <p:sp>
        <p:nvSpPr>
          <p:cNvPr id="12" name="Text 9"/>
          <p:cNvSpPr/>
          <p:nvPr/>
        </p:nvSpPr>
        <p:spPr>
          <a:xfrm>
            <a:off x="7541300" y="6104811"/>
            <a:ext cx="4899660" cy="2193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250" dirty="0">
                <a:solidFill>
                  <a:srgbClr val="2B3541"/>
                </a:solidFill>
                <a:ea typeface="Funnel Sans" pitchFamily="34" charset="-122"/>
                <a:cs typeface="Funnel Sans" pitchFamily="34" charset="-120"/>
              </a:rPr>
              <a:t>Retention &gt;40%</a:t>
            </a:r>
            <a:endParaRPr lang="en-US" sz="1250" dirty="0"/>
          </a:p>
        </p:txBody>
      </p:sp>
      <p:sp>
        <p:nvSpPr>
          <p:cNvPr id="13" name="Shape 10"/>
          <p:cNvSpPr/>
          <p:nvPr/>
        </p:nvSpPr>
        <p:spPr>
          <a:xfrm>
            <a:off x="990950" y="6803668"/>
            <a:ext cx="5745516" cy="1153120"/>
          </a:xfrm>
          <a:prstGeom prst="roundRect">
            <a:avLst>
              <a:gd name="adj" fmla="val 5941"/>
            </a:avLst>
          </a:prstGeom>
          <a:solidFill>
            <a:srgbClr val="FAF5EB"/>
          </a:solidFill>
          <a:ln w="7620">
            <a:solidFill>
              <a:srgbClr val="D5CDBE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1448660" y="6988770"/>
            <a:ext cx="1918930" cy="2399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00" b="1" dirty="0">
                <a:solidFill>
                  <a:srgbClr val="2B3541"/>
                </a:solidFill>
                <a:ea typeface="Funnel Display" pitchFamily="34" charset="-122"/>
                <a:cs typeface="Funnel Display" pitchFamily="34" charset="-120"/>
              </a:rPr>
              <a:t>Данные для роста</a:t>
            </a:r>
            <a:endParaRPr lang="en-US" sz="1500" b="1" dirty="0"/>
          </a:p>
        </p:txBody>
      </p:sp>
      <p:sp>
        <p:nvSpPr>
          <p:cNvPr id="15" name="Text 12"/>
          <p:cNvSpPr/>
          <p:nvPr/>
        </p:nvSpPr>
        <p:spPr>
          <a:xfrm>
            <a:off x="1448660" y="7295356"/>
            <a:ext cx="4899541" cy="2193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250" dirty="0">
                <a:solidFill>
                  <a:srgbClr val="2B3541"/>
                </a:solidFill>
                <a:ea typeface="Funnel Sans" pitchFamily="34" charset="-122"/>
                <a:cs typeface="Funnel Sans" pitchFamily="34" charset="-120"/>
              </a:rPr>
              <a:t>80% пользователей</a:t>
            </a:r>
            <a:endParaRPr lang="en-US" sz="1250" dirty="0"/>
          </a:p>
        </p:txBody>
      </p:sp>
      <p:sp>
        <p:nvSpPr>
          <p:cNvPr id="16" name="Text 13"/>
          <p:cNvSpPr/>
          <p:nvPr/>
        </p:nvSpPr>
        <p:spPr>
          <a:xfrm>
            <a:off x="1448660" y="7581344"/>
            <a:ext cx="4899541" cy="2193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250" dirty="0">
                <a:solidFill>
                  <a:srgbClr val="2B3541"/>
                </a:solidFill>
                <a:ea typeface="Funnel Sans" pitchFamily="34" charset="-122"/>
                <a:cs typeface="Funnel Sans" pitchFamily="34" charset="-120"/>
              </a:rPr>
              <a:t>10+ еженедельных отчётов</a:t>
            </a:r>
            <a:endParaRPr lang="en-US" sz="1250" dirty="0"/>
          </a:p>
        </p:txBody>
      </p:sp>
      <p:sp>
        <p:nvSpPr>
          <p:cNvPr id="17" name="Shape 14"/>
          <p:cNvSpPr/>
          <p:nvPr/>
        </p:nvSpPr>
        <p:spPr>
          <a:xfrm>
            <a:off x="7118306" y="6803668"/>
            <a:ext cx="5745648" cy="1153120"/>
          </a:xfrm>
          <a:prstGeom prst="roundRect">
            <a:avLst>
              <a:gd name="adj" fmla="val 5941"/>
            </a:avLst>
          </a:prstGeom>
          <a:solidFill>
            <a:srgbClr val="FAF5EB"/>
          </a:solidFill>
          <a:ln w="7620">
            <a:solidFill>
              <a:srgbClr val="D5CDBE"/>
            </a:solidFill>
            <a:prstDash val="solid"/>
          </a:ln>
        </p:spPr>
      </p:sp>
      <p:sp>
        <p:nvSpPr>
          <p:cNvPr id="18" name="Text 15"/>
          <p:cNvSpPr/>
          <p:nvPr/>
        </p:nvSpPr>
        <p:spPr>
          <a:xfrm>
            <a:off x="7541300" y="6964336"/>
            <a:ext cx="1918930" cy="2399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00" b="1" dirty="0">
                <a:solidFill>
                  <a:srgbClr val="2B3541"/>
                </a:solidFill>
                <a:ea typeface="Funnel Display" pitchFamily="34" charset="-122"/>
                <a:cs typeface="Funnel Display" pitchFamily="34" charset="-120"/>
              </a:rPr>
              <a:t>Глобализация</a:t>
            </a:r>
            <a:endParaRPr lang="en-US" sz="1500" b="1" dirty="0"/>
          </a:p>
        </p:txBody>
      </p:sp>
      <p:sp>
        <p:nvSpPr>
          <p:cNvPr id="19" name="Text 16"/>
          <p:cNvSpPr/>
          <p:nvPr/>
        </p:nvSpPr>
        <p:spPr>
          <a:xfrm>
            <a:off x="7541300" y="7270922"/>
            <a:ext cx="4899660" cy="2193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250" dirty="0">
                <a:solidFill>
                  <a:srgbClr val="2B3541"/>
                </a:solidFill>
                <a:ea typeface="Funnel Sans" pitchFamily="34" charset="-122"/>
                <a:cs typeface="Funnel Sans" pitchFamily="34" charset="-120"/>
              </a:rPr>
              <a:t>50+ стран</a:t>
            </a:r>
            <a:endParaRPr lang="en-US" sz="1250" dirty="0"/>
          </a:p>
        </p:txBody>
      </p:sp>
      <p:sp>
        <p:nvSpPr>
          <p:cNvPr id="20" name="Text 17"/>
          <p:cNvSpPr/>
          <p:nvPr/>
        </p:nvSpPr>
        <p:spPr>
          <a:xfrm>
            <a:off x="7541300" y="7556910"/>
            <a:ext cx="4899660" cy="2193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250" dirty="0">
                <a:solidFill>
                  <a:srgbClr val="2B3541"/>
                </a:solidFill>
                <a:ea typeface="Funnel Sans" pitchFamily="34" charset="-122"/>
                <a:cs typeface="Funnel Sans" pitchFamily="34" charset="-120"/>
              </a:rPr>
              <a:t>25% новых пользователей</a:t>
            </a:r>
            <a:endParaRPr lang="en-US" sz="1250" dirty="0"/>
          </a:p>
        </p:txBody>
      </p:sp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BAEA07BB-3DAC-E413-6ADB-1EC8CFF20F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9233" y="650187"/>
            <a:ext cx="6424721" cy="428314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931545"/>
            <a:ext cx="7245191" cy="563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b="1" dirty="0">
                <a:solidFill>
                  <a:srgbClr val="051D3A"/>
                </a:solidFill>
                <a:ea typeface="Funnel Display" pitchFamily="34" charset="-122"/>
                <a:cs typeface="Funnel Display" pitchFamily="34" charset="-120"/>
              </a:rPr>
              <a:t>Ключевые вызовы и их решения</a:t>
            </a:r>
            <a:endParaRPr lang="en-US" sz="3500" b="1" dirty="0"/>
          </a:p>
        </p:txBody>
      </p:sp>
      <p:sp>
        <p:nvSpPr>
          <p:cNvPr id="3" name="Text 1"/>
          <p:cNvSpPr/>
          <p:nvPr/>
        </p:nvSpPr>
        <p:spPr>
          <a:xfrm>
            <a:off x="837724" y="1973580"/>
            <a:ext cx="1295495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ea typeface="Funnel Sans" pitchFamily="34" charset="-122"/>
                <a:cs typeface="Funnel Sans" pitchFamily="34" charset="-120"/>
              </a:rPr>
              <a:t>Архитектура спроектирована для устранения главных препятствий масштабирования и обеспечения надёжности в глобальном масштабе.</a:t>
            </a:r>
            <a:endParaRPr lang="en-US" sz="1850" dirty="0"/>
          </a:p>
        </p:txBody>
      </p:sp>
      <p:sp>
        <p:nvSpPr>
          <p:cNvPr id="4" name="Shape 2"/>
          <p:cNvSpPr/>
          <p:nvPr/>
        </p:nvSpPr>
        <p:spPr>
          <a:xfrm>
            <a:off x="837724" y="3008828"/>
            <a:ext cx="12954952" cy="4289108"/>
          </a:xfrm>
          <a:prstGeom prst="roundRect">
            <a:avLst>
              <a:gd name="adj" fmla="val 2344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845344" y="3016448"/>
            <a:ext cx="12939713" cy="106846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4"/>
          <p:cNvSpPr/>
          <p:nvPr/>
        </p:nvSpPr>
        <p:spPr>
          <a:xfrm>
            <a:off x="1084659" y="3167658"/>
            <a:ext cx="4588550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51D3A"/>
                </a:solidFill>
                <a:ea typeface="Funnel Display" pitchFamily="34" charset="-122"/>
                <a:cs typeface="Funnel Display" pitchFamily="34" charset="-120"/>
              </a:rPr>
              <a:t>Глобальная производительность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6264354" y="3167658"/>
            <a:ext cx="728138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ea typeface="Funnel Sans" pitchFamily="34" charset="-122"/>
                <a:cs typeface="Funnel Sans" pitchFamily="34" charset="-120"/>
              </a:rPr>
              <a:t>Мультиоблако AWS/GCP, CDN, горизонтальное масштабирование, edge-серверы</a:t>
            </a:r>
            <a:endParaRPr lang="en-US" sz="1850" dirty="0"/>
          </a:p>
        </p:txBody>
      </p:sp>
      <p:sp>
        <p:nvSpPr>
          <p:cNvPr id="8" name="Shape 6"/>
          <p:cNvSpPr/>
          <p:nvPr/>
        </p:nvSpPr>
        <p:spPr>
          <a:xfrm>
            <a:off x="845344" y="4084915"/>
            <a:ext cx="12939713" cy="106846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7"/>
          <p:cNvSpPr/>
          <p:nvPr/>
        </p:nvSpPr>
        <p:spPr>
          <a:xfrm>
            <a:off x="1084659" y="4236125"/>
            <a:ext cx="298763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51D3A"/>
                </a:solidFill>
                <a:ea typeface="Funnel Display" pitchFamily="34" charset="-122"/>
                <a:cs typeface="Funnel Display" pitchFamily="34" charset="-120"/>
              </a:rPr>
              <a:t>Безопасность и GDPR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6264354" y="4236125"/>
            <a:ext cx="728138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ea typeface="Funnel Sans" pitchFamily="34" charset="-122"/>
                <a:cs typeface="Funnel Sans" pitchFamily="34" charset="-120"/>
              </a:rPr>
              <a:t>Keycloak, End-to-End шифрование, управление согласиями, data residency</a:t>
            </a:r>
            <a:endParaRPr lang="en-US" sz="1850" dirty="0"/>
          </a:p>
        </p:txBody>
      </p:sp>
      <p:sp>
        <p:nvSpPr>
          <p:cNvPr id="11" name="Shape 9"/>
          <p:cNvSpPr/>
          <p:nvPr/>
        </p:nvSpPr>
        <p:spPr>
          <a:xfrm>
            <a:off x="845344" y="5153382"/>
            <a:ext cx="12939713" cy="106846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10"/>
          <p:cNvSpPr/>
          <p:nvPr/>
        </p:nvSpPr>
        <p:spPr>
          <a:xfrm>
            <a:off x="1084659" y="530459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51D3A"/>
                </a:solidFill>
                <a:ea typeface="Funnel Display" pitchFamily="34" charset="-122"/>
                <a:cs typeface="Funnel Display" pitchFamily="34" charset="-120"/>
              </a:rPr>
              <a:t>Интеграция</a:t>
            </a:r>
            <a:endParaRPr lang="en-US" sz="2200" dirty="0"/>
          </a:p>
        </p:txBody>
      </p:sp>
      <p:sp>
        <p:nvSpPr>
          <p:cNvPr id="13" name="Text 11"/>
          <p:cNvSpPr/>
          <p:nvPr/>
        </p:nvSpPr>
        <p:spPr>
          <a:xfrm>
            <a:off x="6264354" y="5304592"/>
            <a:ext cx="728138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ea typeface="Funnel Sans" pitchFamily="34" charset="-122"/>
                <a:cs typeface="Funnel Sans" pitchFamily="34" charset="-120"/>
              </a:rPr>
              <a:t>Integration Service, адаптеры для носимых устройств и e-commerce</a:t>
            </a:r>
            <a:endParaRPr lang="en-US" sz="1850" dirty="0"/>
          </a:p>
        </p:txBody>
      </p:sp>
      <p:sp>
        <p:nvSpPr>
          <p:cNvPr id="14" name="Shape 12"/>
          <p:cNvSpPr/>
          <p:nvPr/>
        </p:nvSpPr>
        <p:spPr>
          <a:xfrm>
            <a:off x="845344" y="6221849"/>
            <a:ext cx="12939713" cy="106846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5" name="Text 13"/>
          <p:cNvSpPr/>
          <p:nvPr/>
        </p:nvSpPr>
        <p:spPr>
          <a:xfrm>
            <a:off x="1084659" y="637305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51D3A"/>
                </a:solidFill>
                <a:ea typeface="Funnel Display" pitchFamily="34" charset="-122"/>
                <a:cs typeface="Funnel Display" pitchFamily="34" charset="-120"/>
              </a:rPr>
              <a:t>Пиковые нагрузки</a:t>
            </a:r>
            <a:endParaRPr lang="en-US" sz="2200" dirty="0"/>
          </a:p>
        </p:txBody>
      </p:sp>
      <p:sp>
        <p:nvSpPr>
          <p:cNvPr id="16" name="Text 14"/>
          <p:cNvSpPr/>
          <p:nvPr/>
        </p:nvSpPr>
        <p:spPr>
          <a:xfrm>
            <a:off x="6264354" y="6373058"/>
            <a:ext cx="728138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ea typeface="Funnel Sans" pitchFamily="34" charset="-122"/>
                <a:cs typeface="Funnel Sans" pitchFamily="34" charset="-120"/>
              </a:rPr>
              <a:t>Apache Kafka, автомасштабирование, Redis для быстрого кэширования</a:t>
            </a:r>
            <a:endParaRPr lang="en-US" sz="18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859161"/>
            <a:ext cx="7859554" cy="563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b="1" dirty="0">
                <a:solidFill>
                  <a:srgbClr val="051D3A"/>
                </a:solidFill>
                <a:ea typeface="Funnel Display" pitchFamily="34" charset="-122"/>
                <a:cs typeface="Funnel Display" pitchFamily="34" charset="-120"/>
              </a:rPr>
              <a:t>Ключевые архитектурные решения</a:t>
            </a:r>
            <a:endParaRPr lang="en-US" sz="3500" b="1" dirty="0"/>
          </a:p>
        </p:txBody>
      </p:sp>
      <p:sp>
        <p:nvSpPr>
          <p:cNvPr id="3" name="Text 1"/>
          <p:cNvSpPr/>
          <p:nvPr/>
        </p:nvSpPr>
        <p:spPr>
          <a:xfrm>
            <a:off x="837724" y="2901196"/>
            <a:ext cx="239316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ea typeface="Funnel Display Light" pitchFamily="34" charset="-122"/>
                <a:cs typeface="Funnel Display Light" pitchFamily="34" charset="-120"/>
              </a:rPr>
              <a:t>01</a:t>
            </a:r>
            <a:endParaRPr lang="en-US" sz="1850" dirty="0"/>
          </a:p>
        </p:txBody>
      </p:sp>
      <p:sp>
        <p:nvSpPr>
          <p:cNvPr id="4" name="Shape 2"/>
          <p:cNvSpPr/>
          <p:nvPr/>
        </p:nvSpPr>
        <p:spPr>
          <a:xfrm>
            <a:off x="837724" y="3277553"/>
            <a:ext cx="4158734" cy="30480"/>
          </a:xfrm>
          <a:prstGeom prst="rect">
            <a:avLst/>
          </a:prstGeom>
          <a:solidFill>
            <a:srgbClr val="3371A5"/>
          </a:solidFill>
          <a:ln/>
        </p:spPr>
      </p:sp>
      <p:sp>
        <p:nvSpPr>
          <p:cNvPr id="5" name="Text 3"/>
          <p:cNvSpPr/>
          <p:nvPr/>
        </p:nvSpPr>
        <p:spPr>
          <a:xfrm>
            <a:off x="837724" y="345817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3541"/>
                </a:solidFill>
                <a:ea typeface="Funnel Display" pitchFamily="34" charset="-122"/>
                <a:cs typeface="Funnel Display" pitchFamily="34" charset="-120"/>
              </a:rPr>
              <a:t>Микросервисы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837724" y="3953708"/>
            <a:ext cx="4158734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ea typeface="Funnel Sans" pitchFamily="34" charset="-122"/>
                <a:cs typeface="Funnel Sans" pitchFamily="34" charset="-120"/>
              </a:rPr>
              <a:t>9 сервисов по области DDD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5235773" y="2901196"/>
            <a:ext cx="239316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ea typeface="Funnel Display Light" pitchFamily="34" charset="-122"/>
                <a:cs typeface="Funnel Display Light" pitchFamily="34" charset="-120"/>
              </a:rPr>
              <a:t>02</a:t>
            </a:r>
            <a:endParaRPr lang="en-US" sz="1850" dirty="0"/>
          </a:p>
        </p:txBody>
      </p:sp>
      <p:sp>
        <p:nvSpPr>
          <p:cNvPr id="8" name="Shape 6"/>
          <p:cNvSpPr/>
          <p:nvPr/>
        </p:nvSpPr>
        <p:spPr>
          <a:xfrm>
            <a:off x="5235773" y="3277553"/>
            <a:ext cx="4158734" cy="30480"/>
          </a:xfrm>
          <a:prstGeom prst="rect">
            <a:avLst/>
          </a:prstGeom>
          <a:solidFill>
            <a:srgbClr val="3371A5"/>
          </a:solidFill>
          <a:ln/>
        </p:spPr>
      </p:sp>
      <p:sp>
        <p:nvSpPr>
          <p:cNvPr id="9" name="Text 7"/>
          <p:cNvSpPr/>
          <p:nvPr/>
        </p:nvSpPr>
        <p:spPr>
          <a:xfrm>
            <a:off x="5235773" y="3458170"/>
            <a:ext cx="3200638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3541"/>
                </a:solidFill>
                <a:ea typeface="Funnel Display" pitchFamily="34" charset="-122"/>
                <a:cs typeface="Funnel Display" pitchFamily="34" charset="-120"/>
              </a:rPr>
              <a:t>Полиглотное хранение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235773" y="3953708"/>
            <a:ext cx="4158734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ea typeface="Funnel Sans" pitchFamily="34" charset="-122"/>
                <a:cs typeface="Funnel Sans" pitchFamily="34" charset="-120"/>
              </a:rPr>
              <a:t>6 типов СУБД для разных задач</a:t>
            </a:r>
            <a:endParaRPr lang="en-US" sz="1850" dirty="0"/>
          </a:p>
        </p:txBody>
      </p:sp>
      <p:sp>
        <p:nvSpPr>
          <p:cNvPr id="11" name="Text 9"/>
          <p:cNvSpPr/>
          <p:nvPr/>
        </p:nvSpPr>
        <p:spPr>
          <a:xfrm>
            <a:off x="9633823" y="2901196"/>
            <a:ext cx="239316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ea typeface="Funnel Display Light" pitchFamily="34" charset="-122"/>
                <a:cs typeface="Funnel Display Light" pitchFamily="34" charset="-120"/>
              </a:rPr>
              <a:t>03</a:t>
            </a:r>
            <a:endParaRPr lang="en-US" sz="1850" dirty="0"/>
          </a:p>
        </p:txBody>
      </p:sp>
      <p:sp>
        <p:nvSpPr>
          <p:cNvPr id="12" name="Shape 10"/>
          <p:cNvSpPr/>
          <p:nvPr/>
        </p:nvSpPr>
        <p:spPr>
          <a:xfrm>
            <a:off x="9633823" y="3277553"/>
            <a:ext cx="4158853" cy="30480"/>
          </a:xfrm>
          <a:prstGeom prst="rect">
            <a:avLst/>
          </a:prstGeom>
          <a:solidFill>
            <a:srgbClr val="3371A5"/>
          </a:solidFill>
          <a:ln/>
        </p:spPr>
      </p:sp>
      <p:sp>
        <p:nvSpPr>
          <p:cNvPr id="13" name="Text 11"/>
          <p:cNvSpPr/>
          <p:nvPr/>
        </p:nvSpPr>
        <p:spPr>
          <a:xfrm>
            <a:off x="9633823" y="345817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3541"/>
                </a:solidFill>
                <a:ea typeface="Funnel Display" pitchFamily="34" charset="-122"/>
                <a:cs typeface="Funnel Display" pitchFamily="34" charset="-120"/>
              </a:rPr>
              <a:t>Мультиоблако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9633823" y="3953708"/>
            <a:ext cx="41588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ea typeface="Funnel Sans" pitchFamily="34" charset="-122"/>
                <a:cs typeface="Funnel Sans" pitchFamily="34" charset="-120"/>
              </a:rPr>
              <a:t>Kubernetes на AWS и GCP</a:t>
            </a:r>
            <a:endParaRPr lang="en-US" sz="1850" dirty="0"/>
          </a:p>
        </p:txBody>
      </p:sp>
      <p:sp>
        <p:nvSpPr>
          <p:cNvPr id="15" name="Text 13"/>
          <p:cNvSpPr/>
          <p:nvPr/>
        </p:nvSpPr>
        <p:spPr>
          <a:xfrm>
            <a:off x="837724" y="4755475"/>
            <a:ext cx="239316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ea typeface="Funnel Display Light" pitchFamily="34" charset="-122"/>
                <a:cs typeface="Funnel Display Light" pitchFamily="34" charset="-120"/>
              </a:rPr>
              <a:t>04</a:t>
            </a:r>
            <a:endParaRPr lang="en-US" sz="1850" dirty="0"/>
          </a:p>
        </p:txBody>
      </p:sp>
      <p:sp>
        <p:nvSpPr>
          <p:cNvPr id="16" name="Shape 14"/>
          <p:cNvSpPr/>
          <p:nvPr/>
        </p:nvSpPr>
        <p:spPr>
          <a:xfrm>
            <a:off x="837724" y="5131832"/>
            <a:ext cx="6357818" cy="30480"/>
          </a:xfrm>
          <a:prstGeom prst="rect">
            <a:avLst/>
          </a:prstGeom>
          <a:solidFill>
            <a:srgbClr val="3371A5"/>
          </a:solidFill>
          <a:ln/>
        </p:spPr>
      </p:sp>
      <p:sp>
        <p:nvSpPr>
          <p:cNvPr id="17" name="Text 15"/>
          <p:cNvSpPr/>
          <p:nvPr/>
        </p:nvSpPr>
        <p:spPr>
          <a:xfrm>
            <a:off x="837724" y="531245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3541"/>
                </a:solidFill>
                <a:ea typeface="Funnel Display" pitchFamily="34" charset="-122"/>
                <a:cs typeface="Funnel Display" pitchFamily="34" charset="-120"/>
              </a:rPr>
              <a:t>Асинхронность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837724" y="5807988"/>
            <a:ext cx="6357818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ea typeface="Funnel Sans" pitchFamily="34" charset="-122"/>
                <a:cs typeface="Funnel Sans" pitchFamily="34" charset="-120"/>
              </a:rPr>
              <a:t>Kafka для управления событиями</a:t>
            </a:r>
            <a:endParaRPr lang="en-US" sz="1850" dirty="0"/>
          </a:p>
        </p:txBody>
      </p:sp>
      <p:sp>
        <p:nvSpPr>
          <p:cNvPr id="19" name="Text 17"/>
          <p:cNvSpPr/>
          <p:nvPr/>
        </p:nvSpPr>
        <p:spPr>
          <a:xfrm>
            <a:off x="7434858" y="4755475"/>
            <a:ext cx="239316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ea typeface="Funnel Display Light" pitchFamily="34" charset="-122"/>
                <a:cs typeface="Funnel Display Light" pitchFamily="34" charset="-120"/>
              </a:rPr>
              <a:t>05</a:t>
            </a:r>
            <a:endParaRPr lang="en-US" sz="1850" dirty="0"/>
          </a:p>
        </p:txBody>
      </p:sp>
      <p:sp>
        <p:nvSpPr>
          <p:cNvPr id="20" name="Shape 18"/>
          <p:cNvSpPr/>
          <p:nvPr/>
        </p:nvSpPr>
        <p:spPr>
          <a:xfrm>
            <a:off x="7434858" y="5131832"/>
            <a:ext cx="6357818" cy="30480"/>
          </a:xfrm>
          <a:prstGeom prst="rect">
            <a:avLst/>
          </a:prstGeom>
          <a:solidFill>
            <a:srgbClr val="3371A5"/>
          </a:solidFill>
          <a:ln/>
        </p:spPr>
      </p:sp>
      <p:sp>
        <p:nvSpPr>
          <p:cNvPr id="21" name="Text 19"/>
          <p:cNvSpPr/>
          <p:nvPr/>
        </p:nvSpPr>
        <p:spPr>
          <a:xfrm>
            <a:off x="7434858" y="531245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3541"/>
                </a:solidFill>
                <a:ea typeface="Funnel Display" pitchFamily="34" charset="-122"/>
                <a:cs typeface="Funnel Display" pitchFamily="34" charset="-120"/>
              </a:rPr>
              <a:t>Наблюдаемость</a:t>
            </a:r>
            <a:endParaRPr lang="en-US" sz="2200" dirty="0"/>
          </a:p>
        </p:txBody>
      </p:sp>
      <p:sp>
        <p:nvSpPr>
          <p:cNvPr id="22" name="Text 20"/>
          <p:cNvSpPr/>
          <p:nvPr/>
        </p:nvSpPr>
        <p:spPr>
          <a:xfrm>
            <a:off x="7434858" y="5807988"/>
            <a:ext cx="6357818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ea typeface="Funnel Sans" pitchFamily="34" charset="-122"/>
                <a:cs typeface="Funnel Sans" pitchFamily="34" charset="-120"/>
              </a:rPr>
              <a:t>EFK, Prometheus, Jaeger</a:t>
            </a:r>
            <a:endParaRPr lang="en-US" sz="18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5954078" y="367546"/>
            <a:ext cx="4129802" cy="3144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051D3A"/>
                </a:solidFill>
                <a:ea typeface="Funnel Display" pitchFamily="34" charset="-122"/>
                <a:cs typeface="Funnel Display" pitchFamily="34" charset="-120"/>
              </a:rPr>
              <a:t>Обеспечение атрибутов качества</a:t>
            </a:r>
            <a:endParaRPr lang="en-US" sz="1950" b="1" dirty="0"/>
          </a:p>
        </p:txBody>
      </p:sp>
      <p:sp>
        <p:nvSpPr>
          <p:cNvPr id="4" name="Shape 1"/>
          <p:cNvSpPr/>
          <p:nvPr/>
        </p:nvSpPr>
        <p:spPr>
          <a:xfrm>
            <a:off x="5954078" y="793909"/>
            <a:ext cx="4067056" cy="1744147"/>
          </a:xfrm>
          <a:prstGeom prst="roundRect">
            <a:avLst>
              <a:gd name="adj" fmla="val 3218"/>
            </a:avLst>
          </a:prstGeom>
          <a:solidFill>
            <a:srgbClr val="FAF5EB"/>
          </a:solidFill>
          <a:ln w="7620">
            <a:solidFill>
              <a:srgbClr val="D5CDBE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095286" y="935117"/>
            <a:ext cx="400883" cy="400883"/>
          </a:xfrm>
          <a:prstGeom prst="roundRect">
            <a:avLst>
              <a:gd name="adj" fmla="val 22807367"/>
            </a:avLst>
          </a:prstGeom>
          <a:solidFill>
            <a:srgbClr val="3371A5"/>
          </a:solidFill>
          <a:ln/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05538" y="1045250"/>
            <a:ext cx="180380" cy="18038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095286" y="1410533"/>
            <a:ext cx="1572339" cy="1965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200" dirty="0">
                <a:solidFill>
                  <a:srgbClr val="2B3541"/>
                </a:solidFill>
                <a:ea typeface="Funnel Display" pitchFamily="34" charset="-122"/>
                <a:cs typeface="Funnel Display" pitchFamily="34" charset="-120"/>
              </a:rPr>
              <a:t>Масштабируемость</a:t>
            </a:r>
            <a:endParaRPr lang="en-US" sz="1200" dirty="0"/>
          </a:p>
        </p:txBody>
      </p:sp>
      <p:sp>
        <p:nvSpPr>
          <p:cNvPr id="8" name="Text 4"/>
          <p:cNvSpPr/>
          <p:nvPr/>
        </p:nvSpPr>
        <p:spPr>
          <a:xfrm>
            <a:off x="6095286" y="1651873"/>
            <a:ext cx="3784640" cy="7449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300"/>
              </a:lnSpc>
              <a:buSzPct val="100000"/>
              <a:buChar char="•"/>
            </a:pPr>
            <a:r>
              <a:rPr lang="en-US" sz="1050" dirty="0">
                <a:solidFill>
                  <a:srgbClr val="2B3541"/>
                </a:solidFill>
                <a:ea typeface="Funnel Sans" pitchFamily="34" charset="-122"/>
                <a:cs typeface="Funnel Sans" pitchFamily="34" charset="-120"/>
              </a:rPr>
              <a:t>Горизонтальное масштабирование на 1000+ nodes</a:t>
            </a:r>
            <a:endParaRPr lang="en-US" sz="1050" dirty="0"/>
          </a:p>
          <a:p>
            <a:pPr marL="342900" indent="-342900" algn="l">
              <a:lnSpc>
                <a:spcPts val="1300"/>
              </a:lnSpc>
              <a:buSzPct val="100000"/>
              <a:buChar char="•"/>
            </a:pPr>
            <a:r>
              <a:rPr lang="en-US" sz="1050" dirty="0">
                <a:solidFill>
                  <a:srgbClr val="2B3541"/>
                </a:solidFill>
                <a:ea typeface="Funnel Sans" pitchFamily="34" charset="-122"/>
                <a:cs typeface="Funnel Sans" pitchFamily="34" charset="-120"/>
              </a:rPr>
              <a:t>Automated scaling в Kubernetes</a:t>
            </a:r>
            <a:endParaRPr lang="en-US" sz="1050" dirty="0"/>
          </a:p>
          <a:p>
            <a:pPr marL="342900" indent="-342900" algn="l">
              <a:lnSpc>
                <a:spcPts val="1300"/>
              </a:lnSpc>
              <a:buSzPct val="100000"/>
              <a:buChar char="•"/>
            </a:pPr>
            <a:r>
              <a:rPr lang="en-US" sz="1050" dirty="0">
                <a:solidFill>
                  <a:srgbClr val="2B3541"/>
                </a:solidFill>
                <a:ea typeface="Funnel Sans" pitchFamily="34" charset="-122"/>
                <a:cs typeface="Funnel Sans" pitchFamily="34" charset="-120"/>
              </a:rPr>
              <a:t>Sharding баз данных</a:t>
            </a:r>
            <a:endParaRPr lang="en-US" sz="1050" dirty="0"/>
          </a:p>
          <a:p>
            <a:pPr marL="342900" indent="-342900" algn="l">
              <a:lnSpc>
                <a:spcPts val="1300"/>
              </a:lnSpc>
              <a:buSzPct val="100000"/>
              <a:buChar char="•"/>
            </a:pPr>
            <a:r>
              <a:rPr lang="en-US" sz="1050" dirty="0">
                <a:solidFill>
                  <a:srgbClr val="2B3541"/>
                </a:solidFill>
                <a:ea typeface="Funnel Sans" pitchFamily="34" charset="-122"/>
                <a:cs typeface="Funnel Sans" pitchFamily="34" charset="-120"/>
              </a:rPr>
              <a:t>CDN для статики</a:t>
            </a:r>
            <a:endParaRPr lang="en-US" sz="1050" dirty="0"/>
          </a:p>
        </p:txBody>
      </p:sp>
      <p:sp>
        <p:nvSpPr>
          <p:cNvPr id="9" name="Shape 5"/>
          <p:cNvSpPr/>
          <p:nvPr/>
        </p:nvSpPr>
        <p:spPr>
          <a:xfrm>
            <a:off x="10095667" y="793909"/>
            <a:ext cx="4067056" cy="1744147"/>
          </a:xfrm>
          <a:prstGeom prst="roundRect">
            <a:avLst>
              <a:gd name="adj" fmla="val 3218"/>
            </a:avLst>
          </a:prstGeom>
          <a:solidFill>
            <a:srgbClr val="FAF5EB"/>
          </a:solidFill>
          <a:ln w="7620">
            <a:solidFill>
              <a:srgbClr val="D5CDBE"/>
            </a:solidFill>
            <a:prstDash val="solid"/>
          </a:ln>
        </p:spPr>
      </p:sp>
      <p:sp>
        <p:nvSpPr>
          <p:cNvPr id="10" name="Shape 6"/>
          <p:cNvSpPr/>
          <p:nvPr/>
        </p:nvSpPr>
        <p:spPr>
          <a:xfrm>
            <a:off x="10236875" y="935117"/>
            <a:ext cx="400883" cy="400883"/>
          </a:xfrm>
          <a:prstGeom prst="roundRect">
            <a:avLst>
              <a:gd name="adj" fmla="val 22807367"/>
            </a:avLst>
          </a:prstGeom>
          <a:solidFill>
            <a:srgbClr val="3371A5"/>
          </a:solidFill>
          <a:ln/>
        </p:spPr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347127" y="1045250"/>
            <a:ext cx="180380" cy="180380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10236875" y="1410533"/>
            <a:ext cx="1572339" cy="1965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200" dirty="0">
                <a:solidFill>
                  <a:srgbClr val="2B3541"/>
                </a:solidFill>
                <a:ea typeface="Funnel Display" pitchFamily="34" charset="-122"/>
                <a:cs typeface="Funnel Display" pitchFamily="34" charset="-120"/>
              </a:rPr>
              <a:t>Безопасность</a:t>
            </a:r>
            <a:endParaRPr lang="en-US" sz="1200" dirty="0"/>
          </a:p>
        </p:txBody>
      </p:sp>
      <p:sp>
        <p:nvSpPr>
          <p:cNvPr id="13" name="Text 8"/>
          <p:cNvSpPr/>
          <p:nvPr/>
        </p:nvSpPr>
        <p:spPr>
          <a:xfrm>
            <a:off x="10236875" y="1651873"/>
            <a:ext cx="3784640" cy="7449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300"/>
              </a:lnSpc>
              <a:buSzPct val="100000"/>
              <a:buChar char="•"/>
            </a:pPr>
            <a:r>
              <a:rPr lang="en-US" sz="1050" dirty="0">
                <a:solidFill>
                  <a:srgbClr val="2B3541"/>
                </a:solidFill>
                <a:ea typeface="Funnel Sans" pitchFamily="34" charset="-122"/>
                <a:cs typeface="Funnel Sans" pitchFamily="34" charset="-120"/>
              </a:rPr>
              <a:t>Keycloak для аутентификации</a:t>
            </a:r>
            <a:endParaRPr lang="en-US" sz="1050" dirty="0"/>
          </a:p>
          <a:p>
            <a:pPr marL="342900" indent="-342900" algn="l">
              <a:lnSpc>
                <a:spcPts val="1300"/>
              </a:lnSpc>
              <a:buSzPct val="100000"/>
              <a:buChar char="•"/>
            </a:pPr>
            <a:r>
              <a:rPr lang="en-US" sz="1050" dirty="0">
                <a:solidFill>
                  <a:srgbClr val="2B3541"/>
                </a:solidFill>
                <a:ea typeface="Funnel Sans" pitchFamily="34" charset="-122"/>
                <a:cs typeface="Funnel Sans" pitchFamily="34" charset="-120"/>
              </a:rPr>
              <a:t>TLS 1.3 для транспорта</a:t>
            </a:r>
            <a:endParaRPr lang="en-US" sz="1050" dirty="0"/>
          </a:p>
          <a:p>
            <a:pPr marL="342900" indent="-342900" algn="l">
              <a:lnSpc>
                <a:spcPts val="1300"/>
              </a:lnSpc>
              <a:buSzPct val="100000"/>
              <a:buChar char="•"/>
            </a:pPr>
            <a:r>
              <a:rPr lang="en-US" sz="1050" dirty="0">
                <a:solidFill>
                  <a:srgbClr val="2B3541"/>
                </a:solidFill>
                <a:ea typeface="Funnel Sans" pitchFamily="34" charset="-122"/>
                <a:cs typeface="Funnel Sans" pitchFamily="34" charset="-120"/>
              </a:rPr>
              <a:t>Шифрование данных</a:t>
            </a:r>
            <a:endParaRPr lang="en-US" sz="1050" dirty="0"/>
          </a:p>
          <a:p>
            <a:pPr marL="342900" indent="-342900" algn="l">
              <a:lnSpc>
                <a:spcPts val="1300"/>
              </a:lnSpc>
              <a:buSzPct val="100000"/>
              <a:buChar char="•"/>
            </a:pPr>
            <a:r>
              <a:rPr lang="en-US" sz="1050" dirty="0">
                <a:solidFill>
                  <a:srgbClr val="2B3541"/>
                </a:solidFill>
                <a:ea typeface="Funnel Sans" pitchFamily="34" charset="-122"/>
                <a:cs typeface="Funnel Sans" pitchFamily="34" charset="-120"/>
              </a:rPr>
              <a:t>Аудит и трассировка</a:t>
            </a:r>
            <a:endParaRPr lang="en-US" sz="1050" dirty="0"/>
          </a:p>
        </p:txBody>
      </p:sp>
      <p:sp>
        <p:nvSpPr>
          <p:cNvPr id="14" name="Shape 9"/>
          <p:cNvSpPr/>
          <p:nvPr/>
        </p:nvSpPr>
        <p:spPr>
          <a:xfrm>
            <a:off x="5954078" y="2612588"/>
            <a:ext cx="8208645" cy="1744147"/>
          </a:xfrm>
          <a:prstGeom prst="roundRect">
            <a:avLst>
              <a:gd name="adj" fmla="val 3218"/>
            </a:avLst>
          </a:prstGeom>
          <a:solidFill>
            <a:srgbClr val="FAF5EB"/>
          </a:solidFill>
          <a:ln w="7620">
            <a:solidFill>
              <a:srgbClr val="D5CDBE"/>
            </a:solidFill>
            <a:prstDash val="solid"/>
          </a:ln>
        </p:spPr>
      </p:sp>
      <p:sp>
        <p:nvSpPr>
          <p:cNvPr id="15" name="Shape 10"/>
          <p:cNvSpPr/>
          <p:nvPr/>
        </p:nvSpPr>
        <p:spPr>
          <a:xfrm>
            <a:off x="6095286" y="2753797"/>
            <a:ext cx="400883" cy="400883"/>
          </a:xfrm>
          <a:prstGeom prst="roundRect">
            <a:avLst>
              <a:gd name="adj" fmla="val 22807367"/>
            </a:avLst>
          </a:prstGeom>
          <a:solidFill>
            <a:srgbClr val="3371A5"/>
          </a:solidFill>
          <a:ln/>
        </p:spPr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205538" y="2863929"/>
            <a:ext cx="180380" cy="180380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6095286" y="3229213"/>
            <a:ext cx="1572339" cy="1965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200" dirty="0">
                <a:solidFill>
                  <a:srgbClr val="2B3541"/>
                </a:solidFill>
                <a:ea typeface="Funnel Display" pitchFamily="34" charset="-122"/>
                <a:cs typeface="Funnel Display" pitchFamily="34" charset="-120"/>
              </a:rPr>
              <a:t>Наблюдаемость</a:t>
            </a:r>
            <a:endParaRPr lang="en-US" sz="1200" dirty="0"/>
          </a:p>
        </p:txBody>
      </p:sp>
      <p:sp>
        <p:nvSpPr>
          <p:cNvPr id="18" name="Text 12"/>
          <p:cNvSpPr/>
          <p:nvPr/>
        </p:nvSpPr>
        <p:spPr>
          <a:xfrm>
            <a:off x="6095286" y="3470553"/>
            <a:ext cx="7926229" cy="7449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300"/>
              </a:lnSpc>
              <a:buSzPct val="100000"/>
              <a:buChar char="•"/>
            </a:pPr>
            <a:r>
              <a:rPr lang="en-US" sz="1050" dirty="0">
                <a:solidFill>
                  <a:srgbClr val="2B3541"/>
                </a:solidFill>
                <a:ea typeface="Funnel Sans" pitchFamily="34" charset="-122"/>
                <a:cs typeface="Funnel Sans" pitchFamily="34" charset="-120"/>
              </a:rPr>
              <a:t>EFK для логов</a:t>
            </a:r>
            <a:endParaRPr lang="en-US" sz="1050" dirty="0"/>
          </a:p>
          <a:p>
            <a:pPr marL="342900" indent="-342900" algn="l">
              <a:lnSpc>
                <a:spcPts val="1300"/>
              </a:lnSpc>
              <a:buSzPct val="100000"/>
              <a:buChar char="•"/>
            </a:pPr>
            <a:r>
              <a:rPr lang="en-US" sz="1050" dirty="0">
                <a:solidFill>
                  <a:srgbClr val="2B3541"/>
                </a:solidFill>
                <a:ea typeface="Funnel Sans" pitchFamily="34" charset="-122"/>
                <a:cs typeface="Funnel Sans" pitchFamily="34" charset="-120"/>
              </a:rPr>
              <a:t>Prometheus + Grafana для метрик</a:t>
            </a:r>
            <a:endParaRPr lang="en-US" sz="1050" dirty="0"/>
          </a:p>
          <a:p>
            <a:pPr marL="342900" indent="-342900" algn="l">
              <a:lnSpc>
                <a:spcPts val="1300"/>
              </a:lnSpc>
              <a:buSzPct val="100000"/>
              <a:buChar char="•"/>
            </a:pPr>
            <a:r>
              <a:rPr lang="en-US" sz="1050" dirty="0">
                <a:solidFill>
                  <a:srgbClr val="2B3541"/>
                </a:solidFill>
                <a:ea typeface="Funnel Sans" pitchFamily="34" charset="-122"/>
                <a:cs typeface="Funnel Sans" pitchFamily="34" charset="-120"/>
              </a:rPr>
              <a:t>Jaeger для трассировки</a:t>
            </a:r>
            <a:endParaRPr lang="en-US" sz="1050" dirty="0"/>
          </a:p>
          <a:p>
            <a:pPr marL="342900" indent="-342900" algn="l">
              <a:lnSpc>
                <a:spcPts val="1300"/>
              </a:lnSpc>
              <a:buSzPct val="100000"/>
              <a:buChar char="•"/>
            </a:pPr>
            <a:r>
              <a:rPr lang="en-US" sz="1050" dirty="0">
                <a:solidFill>
                  <a:srgbClr val="2B3541"/>
                </a:solidFill>
                <a:ea typeface="Funnel Sans" pitchFamily="34" charset="-122"/>
                <a:cs typeface="Funnel Sans" pitchFamily="34" charset="-120"/>
              </a:rPr>
              <a:t>Alerting на аномалии</a:t>
            </a:r>
            <a:endParaRPr lang="en-US" sz="1050" dirty="0"/>
          </a:p>
        </p:txBody>
      </p:sp>
      <p:pic>
        <p:nvPicPr>
          <p:cNvPr id="19" name="Image 4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54078" y="4440674"/>
            <a:ext cx="8208645" cy="3425309"/>
          </a:xfrm>
          <a:prstGeom prst="rect">
            <a:avLst/>
          </a:prstGeom>
        </p:spPr>
      </p:pic>
      <p:pic>
        <p:nvPicPr>
          <p:cNvPr id="20" name="Image 5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642871" y="6240451"/>
            <a:ext cx="307179" cy="307179"/>
          </a:xfrm>
          <a:prstGeom prst="rect">
            <a:avLst/>
          </a:prstGeom>
        </p:spPr>
      </p:pic>
      <p:sp>
        <p:nvSpPr>
          <p:cNvPr id="21" name="Text 13"/>
          <p:cNvSpPr/>
          <p:nvPr/>
        </p:nvSpPr>
        <p:spPr>
          <a:xfrm>
            <a:off x="10768020" y="4598531"/>
            <a:ext cx="1756497" cy="2194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dirty="0">
                <a:solidFill>
                  <a:srgbClr val="051D3A"/>
                </a:solidFill>
                <a:ea typeface="Funnel Display" pitchFamily="34" charset="-122"/>
                <a:cs typeface="Funnel Display" pitchFamily="34" charset="-120"/>
              </a:rPr>
              <a:t>Масштабируемость</a:t>
            </a:r>
            <a:endParaRPr lang="en-US" sz="1350" dirty="0"/>
          </a:p>
        </p:txBody>
      </p:sp>
      <p:sp>
        <p:nvSpPr>
          <p:cNvPr id="22" name="Text 14"/>
          <p:cNvSpPr/>
          <p:nvPr/>
        </p:nvSpPr>
        <p:spPr>
          <a:xfrm>
            <a:off x="10768020" y="4884324"/>
            <a:ext cx="3199333" cy="2908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1150" dirty="0">
                <a:solidFill>
                  <a:srgbClr val="2B3541"/>
                </a:solidFill>
                <a:ea typeface="Funnel Sans" pitchFamily="34" charset="-122"/>
                <a:cs typeface="Funnel Sans" pitchFamily="34" charset="-120"/>
              </a:rPr>
              <a:t>Горизонтальное масштабирование и авто‑скейлинг</a:t>
            </a:r>
            <a:endParaRPr lang="en-US" sz="1150" dirty="0"/>
          </a:p>
        </p:txBody>
      </p:sp>
      <p:pic>
        <p:nvPicPr>
          <p:cNvPr id="23" name="Image 6" descr="preencoded.png"/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613402" y="6240451"/>
            <a:ext cx="307180" cy="307179"/>
          </a:xfrm>
          <a:prstGeom prst="rect">
            <a:avLst/>
          </a:prstGeom>
        </p:spPr>
      </p:pic>
      <p:sp>
        <p:nvSpPr>
          <p:cNvPr id="24" name="Text 15"/>
          <p:cNvSpPr/>
          <p:nvPr/>
        </p:nvSpPr>
        <p:spPr>
          <a:xfrm>
            <a:off x="10768149" y="5713191"/>
            <a:ext cx="1756497" cy="2194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dirty="0">
                <a:solidFill>
                  <a:srgbClr val="051D3A"/>
                </a:solidFill>
                <a:ea typeface="Funnel Display" pitchFamily="34" charset="-122"/>
                <a:cs typeface="Funnel Display" pitchFamily="34" charset="-120"/>
              </a:rPr>
              <a:t>Безопасность</a:t>
            </a:r>
            <a:endParaRPr lang="en-US" sz="1350" dirty="0"/>
          </a:p>
        </p:txBody>
      </p:sp>
      <p:sp>
        <p:nvSpPr>
          <p:cNvPr id="25" name="Text 16"/>
          <p:cNvSpPr/>
          <p:nvPr/>
        </p:nvSpPr>
        <p:spPr>
          <a:xfrm>
            <a:off x="10768149" y="5998985"/>
            <a:ext cx="3199333" cy="290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1150" dirty="0">
                <a:solidFill>
                  <a:srgbClr val="2B3541"/>
                </a:solidFill>
                <a:ea typeface="Funnel Sans" pitchFamily="34" charset="-122"/>
                <a:cs typeface="Funnel Sans" pitchFamily="34" charset="-120"/>
              </a:rPr>
              <a:t>Аутентификация, TLS и шифрование данных</a:t>
            </a:r>
            <a:endParaRPr lang="en-US" sz="1150" dirty="0"/>
          </a:p>
        </p:txBody>
      </p:sp>
      <p:pic>
        <p:nvPicPr>
          <p:cNvPr id="26" name="Image 7" descr="preencoded.png"/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575639" y="6240451"/>
            <a:ext cx="307179" cy="307179"/>
          </a:xfrm>
          <a:prstGeom prst="rect">
            <a:avLst/>
          </a:prstGeom>
        </p:spPr>
      </p:pic>
      <p:sp>
        <p:nvSpPr>
          <p:cNvPr id="27" name="Text 17"/>
          <p:cNvSpPr/>
          <p:nvPr/>
        </p:nvSpPr>
        <p:spPr>
          <a:xfrm>
            <a:off x="10768149" y="6862976"/>
            <a:ext cx="1756497" cy="2194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dirty="0">
                <a:solidFill>
                  <a:srgbClr val="051D3A"/>
                </a:solidFill>
                <a:ea typeface="Funnel Display" pitchFamily="34" charset="-122"/>
                <a:cs typeface="Funnel Display" pitchFamily="34" charset="-120"/>
              </a:rPr>
              <a:t>Наблюдаемость</a:t>
            </a:r>
            <a:endParaRPr lang="en-US" sz="1350" dirty="0"/>
          </a:p>
        </p:txBody>
      </p:sp>
      <p:sp>
        <p:nvSpPr>
          <p:cNvPr id="28" name="Text 18"/>
          <p:cNvSpPr/>
          <p:nvPr/>
        </p:nvSpPr>
        <p:spPr>
          <a:xfrm>
            <a:off x="10768149" y="7148769"/>
            <a:ext cx="3199333" cy="145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1150" dirty="0">
                <a:solidFill>
                  <a:srgbClr val="2B3541"/>
                </a:solidFill>
                <a:ea typeface="Funnel Sans" pitchFamily="34" charset="-122"/>
                <a:cs typeface="Funnel Sans" pitchFamily="34" charset="-120"/>
              </a:rPr>
              <a:t>Мониторинг, логирование и аудит</a:t>
            </a:r>
            <a:endParaRPr lang="en-US" sz="1150" dirty="0"/>
          </a:p>
        </p:txBody>
      </p:sp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95D08EC2-4A92-FF99-7B07-712F6315B1C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-45561" y="0"/>
            <a:ext cx="5486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2110859" y="2592546"/>
            <a:ext cx="4177546" cy="3770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350" b="1" dirty="0">
                <a:solidFill>
                  <a:srgbClr val="051D3A"/>
                </a:solidFill>
                <a:ea typeface="Funnel Display" pitchFamily="34" charset="-122"/>
                <a:cs typeface="Funnel Display" pitchFamily="34" charset="-120"/>
              </a:rPr>
              <a:t>План поэтапной разработки</a:t>
            </a:r>
            <a:endParaRPr lang="en-US" sz="2350" b="1" dirty="0"/>
          </a:p>
        </p:txBody>
      </p:sp>
      <p:sp>
        <p:nvSpPr>
          <p:cNvPr id="4" name="Shape 1"/>
          <p:cNvSpPr/>
          <p:nvPr/>
        </p:nvSpPr>
        <p:spPr>
          <a:xfrm>
            <a:off x="2110859" y="5318244"/>
            <a:ext cx="10408682" cy="22860"/>
          </a:xfrm>
          <a:prstGeom prst="roundRect">
            <a:avLst>
              <a:gd name="adj" fmla="val 294478"/>
            </a:avLst>
          </a:prstGeom>
          <a:solidFill>
            <a:srgbClr val="D5CDBE"/>
          </a:solidFill>
          <a:ln/>
        </p:spPr>
      </p:sp>
      <p:sp>
        <p:nvSpPr>
          <p:cNvPr id="5" name="Shape 2"/>
          <p:cNvSpPr/>
          <p:nvPr/>
        </p:nvSpPr>
        <p:spPr>
          <a:xfrm>
            <a:off x="4140875" y="4837470"/>
            <a:ext cx="22860" cy="480774"/>
          </a:xfrm>
          <a:prstGeom prst="roundRect">
            <a:avLst>
              <a:gd name="adj" fmla="val 294478"/>
            </a:avLst>
          </a:prstGeom>
          <a:solidFill>
            <a:srgbClr val="D5CDBE"/>
          </a:solidFill>
          <a:ln/>
        </p:spPr>
      </p:sp>
      <p:sp>
        <p:nvSpPr>
          <p:cNvPr id="6" name="Shape 3"/>
          <p:cNvSpPr/>
          <p:nvPr/>
        </p:nvSpPr>
        <p:spPr>
          <a:xfrm>
            <a:off x="3972044" y="5137983"/>
            <a:ext cx="360521" cy="360521"/>
          </a:xfrm>
          <a:prstGeom prst="roundRect">
            <a:avLst>
              <a:gd name="adj" fmla="val 18672"/>
            </a:avLst>
          </a:prstGeom>
          <a:solidFill>
            <a:srgbClr val="FAF5EB"/>
          </a:solidFill>
          <a:ln w="7620">
            <a:solidFill>
              <a:srgbClr val="D5CDBE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4050625" y="5215731"/>
            <a:ext cx="226219" cy="2827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50"/>
              </a:lnSpc>
              <a:buNone/>
            </a:pPr>
            <a:r>
              <a:rPr lang="en-US" sz="1750" dirty="0">
                <a:solidFill>
                  <a:srgbClr val="2B3541"/>
                </a:solidFill>
                <a:ea typeface="Funnel Display" pitchFamily="34" charset="-122"/>
                <a:cs typeface="Funnel Display" pitchFamily="34" charset="-120"/>
              </a:rPr>
              <a:t>1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3209568" y="3294342"/>
            <a:ext cx="1885593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450" b="1" dirty="0">
                <a:solidFill>
                  <a:srgbClr val="2B3541"/>
                </a:solidFill>
                <a:ea typeface="Funnel Display" pitchFamily="34" charset="-122"/>
                <a:cs typeface="Funnel Display" pitchFamily="34" charset="-120"/>
              </a:rPr>
              <a:t>MVP</a:t>
            </a:r>
            <a:endParaRPr lang="en-US" sz="1450" b="1" dirty="0"/>
          </a:p>
        </p:txBody>
      </p:sp>
      <p:sp>
        <p:nvSpPr>
          <p:cNvPr id="9" name="Text 6"/>
          <p:cNvSpPr/>
          <p:nvPr/>
        </p:nvSpPr>
        <p:spPr>
          <a:xfrm>
            <a:off x="2271117" y="3594379"/>
            <a:ext cx="3762494" cy="2139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250" dirty="0">
                <a:solidFill>
                  <a:srgbClr val="2B3541"/>
                </a:solidFill>
                <a:ea typeface="Funnel Sans" pitchFamily="34" charset="-122"/>
                <a:cs typeface="Funnel Sans" pitchFamily="34" charset="-120"/>
              </a:rPr>
              <a:t>6 месяцев</a:t>
            </a:r>
            <a:endParaRPr lang="en-US" sz="1250" dirty="0"/>
          </a:p>
        </p:txBody>
      </p:sp>
      <p:sp>
        <p:nvSpPr>
          <p:cNvPr id="10" name="Text 7"/>
          <p:cNvSpPr/>
          <p:nvPr/>
        </p:nvSpPr>
        <p:spPr>
          <a:xfrm>
            <a:off x="3231201" y="3860424"/>
            <a:ext cx="2314194" cy="9683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250" dirty="0">
                <a:solidFill>
                  <a:srgbClr val="2B3541"/>
                </a:solidFill>
                <a:ea typeface="Funnel Sans" pitchFamily="34" charset="-122"/>
                <a:cs typeface="Funnel Sans" pitchFamily="34" charset="-120"/>
              </a:rPr>
              <a:t>Регистрация и профиль</a:t>
            </a:r>
            <a:endParaRPr lang="en-US" sz="1250" dirty="0"/>
          </a:p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250" dirty="0">
                <a:solidFill>
                  <a:srgbClr val="2B3541"/>
                </a:solidFill>
                <a:ea typeface="Funnel Sans" pitchFamily="34" charset="-122"/>
                <a:cs typeface="Funnel Sans" pitchFamily="34" charset="-120"/>
              </a:rPr>
              <a:t>GPS-тренировки</a:t>
            </a:r>
            <a:endParaRPr lang="en-US" sz="1250" dirty="0"/>
          </a:p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250" dirty="0">
                <a:solidFill>
                  <a:srgbClr val="2B3541"/>
                </a:solidFill>
                <a:ea typeface="Funnel Sans" pitchFamily="34" charset="-122"/>
                <a:cs typeface="Funnel Sans" pitchFamily="34" charset="-120"/>
              </a:rPr>
              <a:t>Инвентарь</a:t>
            </a:r>
            <a:endParaRPr lang="en-US" sz="1250" dirty="0"/>
          </a:p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250" dirty="0">
                <a:solidFill>
                  <a:srgbClr val="2B3541"/>
                </a:solidFill>
                <a:ea typeface="Funnel Sans" pitchFamily="34" charset="-122"/>
                <a:cs typeface="Funnel Sans" pitchFamily="34" charset="-120"/>
              </a:rPr>
              <a:t>Добавление друзей</a:t>
            </a:r>
            <a:endParaRPr lang="en-US" sz="1250" dirty="0"/>
          </a:p>
        </p:txBody>
      </p:sp>
      <p:sp>
        <p:nvSpPr>
          <p:cNvPr id="11" name="Shape 8"/>
          <p:cNvSpPr/>
          <p:nvPr/>
        </p:nvSpPr>
        <p:spPr>
          <a:xfrm>
            <a:off x="6249353" y="5318244"/>
            <a:ext cx="22860" cy="480774"/>
          </a:xfrm>
          <a:prstGeom prst="roundRect">
            <a:avLst>
              <a:gd name="adj" fmla="val 294478"/>
            </a:avLst>
          </a:prstGeom>
          <a:solidFill>
            <a:srgbClr val="D5CDBE"/>
          </a:solidFill>
          <a:ln/>
        </p:spPr>
      </p:sp>
      <p:sp>
        <p:nvSpPr>
          <p:cNvPr id="12" name="Shape 9"/>
          <p:cNvSpPr/>
          <p:nvPr/>
        </p:nvSpPr>
        <p:spPr>
          <a:xfrm>
            <a:off x="6080522" y="5137983"/>
            <a:ext cx="360521" cy="360521"/>
          </a:xfrm>
          <a:prstGeom prst="roundRect">
            <a:avLst>
              <a:gd name="adj" fmla="val 18672"/>
            </a:avLst>
          </a:prstGeom>
          <a:solidFill>
            <a:srgbClr val="FAF5EB"/>
          </a:solidFill>
          <a:ln w="7620">
            <a:solidFill>
              <a:srgbClr val="D5CDBE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159103" y="5215731"/>
            <a:ext cx="226219" cy="2827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50"/>
              </a:lnSpc>
              <a:buNone/>
            </a:pPr>
            <a:r>
              <a:rPr lang="en-US" sz="1750" dirty="0">
                <a:solidFill>
                  <a:srgbClr val="2B3541"/>
                </a:solidFill>
                <a:ea typeface="Funnel Display" pitchFamily="34" charset="-122"/>
                <a:cs typeface="Funnel Display" pitchFamily="34" charset="-120"/>
              </a:rPr>
              <a:t>2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5318046" y="5959277"/>
            <a:ext cx="1885593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450" b="1" dirty="0">
                <a:solidFill>
                  <a:srgbClr val="2B3541"/>
                </a:solidFill>
                <a:ea typeface="Funnel Display" pitchFamily="34" charset="-122"/>
                <a:cs typeface="Funnel Display" pitchFamily="34" charset="-120"/>
              </a:rPr>
              <a:t>Сообщество</a:t>
            </a:r>
            <a:endParaRPr lang="en-US" sz="1450" b="1" dirty="0"/>
          </a:p>
        </p:txBody>
      </p:sp>
      <p:sp>
        <p:nvSpPr>
          <p:cNvPr id="15" name="Text 12"/>
          <p:cNvSpPr/>
          <p:nvPr/>
        </p:nvSpPr>
        <p:spPr>
          <a:xfrm>
            <a:off x="4379595" y="6259314"/>
            <a:ext cx="3762494" cy="2139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250" dirty="0">
                <a:solidFill>
                  <a:srgbClr val="2B3541"/>
                </a:solidFill>
                <a:ea typeface="Funnel Sans" pitchFamily="34" charset="-122"/>
                <a:cs typeface="Funnel Sans" pitchFamily="34" charset="-120"/>
              </a:rPr>
              <a:t>4 месяца</a:t>
            </a:r>
            <a:endParaRPr lang="en-US" sz="1250" dirty="0"/>
          </a:p>
        </p:txBody>
      </p:sp>
      <p:sp>
        <p:nvSpPr>
          <p:cNvPr id="16" name="Text 13"/>
          <p:cNvSpPr/>
          <p:nvPr/>
        </p:nvSpPr>
        <p:spPr>
          <a:xfrm>
            <a:off x="5545395" y="6613702"/>
            <a:ext cx="1881247" cy="7168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250" dirty="0">
                <a:solidFill>
                  <a:srgbClr val="2B3541"/>
                </a:solidFill>
                <a:ea typeface="Funnel Sans" pitchFamily="34" charset="-122"/>
                <a:cs typeface="Funnel Sans" pitchFamily="34" charset="-120"/>
              </a:rPr>
              <a:t>Группы и чаты</a:t>
            </a:r>
            <a:endParaRPr lang="en-US" sz="1250" dirty="0"/>
          </a:p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250" dirty="0">
                <a:solidFill>
                  <a:srgbClr val="2B3541"/>
                </a:solidFill>
                <a:ea typeface="Funnel Sans" pitchFamily="34" charset="-122"/>
                <a:cs typeface="Funnel Sans" pitchFamily="34" charset="-120"/>
              </a:rPr>
              <a:t>Уровни, значки</a:t>
            </a:r>
            <a:endParaRPr lang="en-US" sz="1250" dirty="0"/>
          </a:p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250" dirty="0">
                <a:solidFill>
                  <a:srgbClr val="2B3541"/>
                </a:solidFill>
                <a:ea typeface="Funnel Sans" pitchFamily="34" charset="-122"/>
                <a:cs typeface="Funnel Sans" pitchFamily="34" charset="-120"/>
              </a:rPr>
              <a:t>Челленджи</a:t>
            </a:r>
            <a:endParaRPr lang="en-US" sz="1250" dirty="0"/>
          </a:p>
        </p:txBody>
      </p:sp>
      <p:sp>
        <p:nvSpPr>
          <p:cNvPr id="17" name="Shape 14"/>
          <p:cNvSpPr/>
          <p:nvPr/>
        </p:nvSpPr>
        <p:spPr>
          <a:xfrm>
            <a:off x="8357949" y="4837470"/>
            <a:ext cx="22860" cy="480774"/>
          </a:xfrm>
          <a:prstGeom prst="roundRect">
            <a:avLst>
              <a:gd name="adj" fmla="val 294478"/>
            </a:avLst>
          </a:prstGeom>
          <a:solidFill>
            <a:srgbClr val="D5CDBE"/>
          </a:solidFill>
          <a:ln/>
        </p:spPr>
      </p:sp>
      <p:sp>
        <p:nvSpPr>
          <p:cNvPr id="18" name="Shape 15"/>
          <p:cNvSpPr/>
          <p:nvPr/>
        </p:nvSpPr>
        <p:spPr>
          <a:xfrm>
            <a:off x="8189119" y="5137983"/>
            <a:ext cx="360521" cy="360521"/>
          </a:xfrm>
          <a:prstGeom prst="roundRect">
            <a:avLst>
              <a:gd name="adj" fmla="val 18672"/>
            </a:avLst>
          </a:prstGeom>
          <a:solidFill>
            <a:srgbClr val="FAF5EB"/>
          </a:solidFill>
          <a:ln w="7620">
            <a:solidFill>
              <a:srgbClr val="D5CDBE"/>
            </a:solidFill>
            <a:prstDash val="solid"/>
          </a:ln>
        </p:spPr>
      </p:sp>
      <p:sp>
        <p:nvSpPr>
          <p:cNvPr id="19" name="Text 16"/>
          <p:cNvSpPr/>
          <p:nvPr/>
        </p:nvSpPr>
        <p:spPr>
          <a:xfrm>
            <a:off x="8267700" y="5215731"/>
            <a:ext cx="226219" cy="2827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50"/>
              </a:lnSpc>
              <a:buNone/>
            </a:pPr>
            <a:r>
              <a:rPr lang="en-US" sz="1750" dirty="0">
                <a:solidFill>
                  <a:srgbClr val="2B3541"/>
                </a:solidFill>
                <a:ea typeface="Funnel Display" pitchFamily="34" charset="-122"/>
                <a:cs typeface="Funnel Display" pitchFamily="34" charset="-120"/>
              </a:rPr>
              <a:t>3</a:t>
            </a:r>
            <a:endParaRPr lang="en-US" sz="1750" dirty="0"/>
          </a:p>
        </p:txBody>
      </p:sp>
      <p:sp>
        <p:nvSpPr>
          <p:cNvPr id="20" name="Text 17"/>
          <p:cNvSpPr/>
          <p:nvPr/>
        </p:nvSpPr>
        <p:spPr>
          <a:xfrm>
            <a:off x="7426642" y="3294342"/>
            <a:ext cx="1885593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450" b="1" dirty="0">
                <a:solidFill>
                  <a:srgbClr val="2B3541"/>
                </a:solidFill>
                <a:ea typeface="Funnel Display" pitchFamily="34" charset="-122"/>
                <a:cs typeface="Funnel Display" pitchFamily="34" charset="-120"/>
              </a:rPr>
              <a:t>Монетизация</a:t>
            </a:r>
            <a:endParaRPr lang="en-US" sz="1450" b="1" dirty="0"/>
          </a:p>
        </p:txBody>
      </p:sp>
      <p:sp>
        <p:nvSpPr>
          <p:cNvPr id="21" name="Text 18"/>
          <p:cNvSpPr/>
          <p:nvPr/>
        </p:nvSpPr>
        <p:spPr>
          <a:xfrm>
            <a:off x="6488192" y="3594379"/>
            <a:ext cx="3762494" cy="2139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250" dirty="0">
                <a:solidFill>
                  <a:srgbClr val="2B3541"/>
                </a:solidFill>
                <a:ea typeface="Funnel Sans" pitchFamily="34" charset="-122"/>
                <a:cs typeface="Funnel Sans" pitchFamily="34" charset="-120"/>
              </a:rPr>
              <a:t>5 месяцев</a:t>
            </a:r>
            <a:endParaRPr lang="en-US" sz="1250" dirty="0"/>
          </a:p>
        </p:txBody>
      </p:sp>
      <p:sp>
        <p:nvSpPr>
          <p:cNvPr id="22" name="Text 19"/>
          <p:cNvSpPr/>
          <p:nvPr/>
        </p:nvSpPr>
        <p:spPr>
          <a:xfrm>
            <a:off x="7529913" y="3869212"/>
            <a:ext cx="2085618" cy="7168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250" dirty="0">
                <a:solidFill>
                  <a:srgbClr val="2B3541"/>
                </a:solidFill>
                <a:ea typeface="Funnel Sans" pitchFamily="34" charset="-122"/>
                <a:cs typeface="Funnel Sans" pitchFamily="34" charset="-120"/>
              </a:rPr>
              <a:t>Промо-кампании</a:t>
            </a:r>
            <a:endParaRPr lang="en-US" sz="1250" dirty="0"/>
          </a:p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250" dirty="0">
                <a:solidFill>
                  <a:srgbClr val="2B3541"/>
                </a:solidFill>
                <a:ea typeface="Funnel Sans" pitchFamily="34" charset="-122"/>
                <a:cs typeface="Funnel Sans" pitchFamily="34" charset="-120"/>
              </a:rPr>
              <a:t>E-commerce</a:t>
            </a:r>
            <a:endParaRPr lang="en-US" sz="1250" dirty="0"/>
          </a:p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250" dirty="0">
                <a:solidFill>
                  <a:srgbClr val="2B3541"/>
                </a:solidFill>
                <a:ea typeface="Funnel Sans" pitchFamily="34" charset="-122"/>
                <a:cs typeface="Funnel Sans" pitchFamily="34" charset="-120"/>
              </a:rPr>
              <a:t>Персональные новости</a:t>
            </a:r>
            <a:endParaRPr lang="en-US" sz="1250" dirty="0"/>
          </a:p>
        </p:txBody>
      </p:sp>
      <p:sp>
        <p:nvSpPr>
          <p:cNvPr id="23" name="Shape 20"/>
          <p:cNvSpPr/>
          <p:nvPr/>
        </p:nvSpPr>
        <p:spPr>
          <a:xfrm>
            <a:off x="10466427" y="5318244"/>
            <a:ext cx="22860" cy="480774"/>
          </a:xfrm>
          <a:prstGeom prst="roundRect">
            <a:avLst>
              <a:gd name="adj" fmla="val 294478"/>
            </a:avLst>
          </a:prstGeom>
          <a:solidFill>
            <a:srgbClr val="D5CDBE"/>
          </a:solidFill>
          <a:ln/>
        </p:spPr>
      </p:sp>
      <p:sp>
        <p:nvSpPr>
          <p:cNvPr id="24" name="Shape 21"/>
          <p:cNvSpPr/>
          <p:nvPr/>
        </p:nvSpPr>
        <p:spPr>
          <a:xfrm>
            <a:off x="10297597" y="5137983"/>
            <a:ext cx="360521" cy="360521"/>
          </a:xfrm>
          <a:prstGeom prst="roundRect">
            <a:avLst>
              <a:gd name="adj" fmla="val 18672"/>
            </a:avLst>
          </a:prstGeom>
          <a:solidFill>
            <a:srgbClr val="FAF5EB"/>
          </a:solidFill>
          <a:ln w="7620">
            <a:solidFill>
              <a:srgbClr val="D5CDBE"/>
            </a:solidFill>
            <a:prstDash val="solid"/>
          </a:ln>
        </p:spPr>
      </p:sp>
      <p:sp>
        <p:nvSpPr>
          <p:cNvPr id="25" name="Text 22"/>
          <p:cNvSpPr/>
          <p:nvPr/>
        </p:nvSpPr>
        <p:spPr>
          <a:xfrm>
            <a:off x="10376178" y="5215731"/>
            <a:ext cx="226219" cy="2827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50"/>
              </a:lnSpc>
              <a:buNone/>
            </a:pPr>
            <a:r>
              <a:rPr lang="en-US" sz="1750" dirty="0">
                <a:solidFill>
                  <a:srgbClr val="2B3541"/>
                </a:solidFill>
                <a:ea typeface="Funnel Display" pitchFamily="34" charset="-122"/>
                <a:cs typeface="Funnel Display" pitchFamily="34" charset="-120"/>
              </a:rPr>
              <a:t>4</a:t>
            </a:r>
            <a:endParaRPr lang="en-US" sz="1750" dirty="0"/>
          </a:p>
        </p:txBody>
      </p:sp>
      <p:sp>
        <p:nvSpPr>
          <p:cNvPr id="26" name="Text 23"/>
          <p:cNvSpPr/>
          <p:nvPr/>
        </p:nvSpPr>
        <p:spPr>
          <a:xfrm>
            <a:off x="9535120" y="5959277"/>
            <a:ext cx="1885593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450" b="1" dirty="0">
                <a:solidFill>
                  <a:srgbClr val="2B3541"/>
                </a:solidFill>
                <a:ea typeface="Funnel Display" pitchFamily="34" charset="-122"/>
                <a:cs typeface="Funnel Display" pitchFamily="34" charset="-120"/>
              </a:rPr>
              <a:t>Глобализация</a:t>
            </a:r>
            <a:endParaRPr lang="en-US" sz="1450" b="1" dirty="0"/>
          </a:p>
        </p:txBody>
      </p:sp>
      <p:sp>
        <p:nvSpPr>
          <p:cNvPr id="27" name="Text 24"/>
          <p:cNvSpPr/>
          <p:nvPr/>
        </p:nvSpPr>
        <p:spPr>
          <a:xfrm>
            <a:off x="8596670" y="6259314"/>
            <a:ext cx="3762494" cy="2139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250" dirty="0">
                <a:solidFill>
                  <a:srgbClr val="2B3541"/>
                </a:solidFill>
                <a:ea typeface="Funnel Sans" pitchFamily="34" charset="-122"/>
                <a:cs typeface="Funnel Sans" pitchFamily="34" charset="-120"/>
              </a:rPr>
              <a:t>6 месяцев</a:t>
            </a:r>
            <a:endParaRPr lang="en-US" sz="1250" dirty="0"/>
          </a:p>
        </p:txBody>
      </p:sp>
      <p:sp>
        <p:nvSpPr>
          <p:cNvPr id="28" name="Text 25"/>
          <p:cNvSpPr/>
          <p:nvPr/>
        </p:nvSpPr>
        <p:spPr>
          <a:xfrm>
            <a:off x="9638391" y="6566424"/>
            <a:ext cx="1959442" cy="7168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250" dirty="0">
                <a:solidFill>
                  <a:srgbClr val="2B3541"/>
                </a:solidFill>
                <a:ea typeface="Funnel Sans" pitchFamily="34" charset="-122"/>
                <a:cs typeface="Funnel Sans" pitchFamily="34" charset="-120"/>
              </a:rPr>
              <a:t>Мультирегион</a:t>
            </a:r>
            <a:endParaRPr lang="en-US" sz="1250" dirty="0"/>
          </a:p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250" dirty="0">
                <a:solidFill>
                  <a:srgbClr val="2B3541"/>
                </a:solidFill>
                <a:ea typeface="Funnel Sans" pitchFamily="34" charset="-122"/>
                <a:cs typeface="Funnel Sans" pitchFamily="34" charset="-120"/>
              </a:rPr>
              <a:t>Data Lake</a:t>
            </a:r>
            <a:endParaRPr lang="en-US" sz="1250" dirty="0"/>
          </a:p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250" dirty="0">
                <a:solidFill>
                  <a:srgbClr val="2B3541"/>
                </a:solidFill>
                <a:ea typeface="Funnel Sans" pitchFamily="34" charset="-122"/>
                <a:cs typeface="Funnel Sans" pitchFamily="34" charset="-120"/>
              </a:rPr>
              <a:t>Advanced analytics</a:t>
            </a:r>
            <a:endParaRPr lang="en-US" sz="1250" dirty="0"/>
          </a:p>
        </p:txBody>
      </p:sp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0FA505C8-A345-4CE7-F98D-9618B542F3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" y="-3728"/>
            <a:ext cx="14620875" cy="19812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379696" y="403328"/>
            <a:ext cx="4756944" cy="3369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800" b="1" dirty="0">
                <a:solidFill>
                  <a:srgbClr val="051D3A"/>
                </a:solidFill>
                <a:ea typeface="Funnel Display" pitchFamily="34" charset="-122"/>
                <a:cs typeface="Funnel Display" pitchFamily="34" charset="-120"/>
              </a:rPr>
              <a:t>Инвестиции и прогноз затрат</a:t>
            </a:r>
            <a:endParaRPr lang="en-US" sz="2800" b="1" dirty="0"/>
          </a:p>
        </p:txBody>
      </p:sp>
      <p:sp>
        <p:nvSpPr>
          <p:cNvPr id="8" name="Text 5"/>
          <p:cNvSpPr/>
          <p:nvPr/>
        </p:nvSpPr>
        <p:spPr>
          <a:xfrm>
            <a:off x="2664381" y="6299359"/>
            <a:ext cx="3029069" cy="4725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700"/>
              </a:lnSpc>
              <a:buNone/>
            </a:pPr>
            <a:r>
              <a:rPr lang="ru-RU" sz="3700" dirty="0">
                <a:solidFill>
                  <a:srgbClr val="2B3541"/>
                </a:solidFill>
                <a:ea typeface="Funnel Display" pitchFamily="34" charset="-122"/>
                <a:cs typeface="Funnel Display" pitchFamily="34" charset="-120"/>
              </a:rPr>
              <a:t>89</a:t>
            </a:r>
            <a:r>
              <a:rPr lang="en-US" sz="3700" dirty="0">
                <a:solidFill>
                  <a:srgbClr val="2B3541"/>
                </a:solidFill>
                <a:ea typeface="Funnel Display" pitchFamily="34" charset="-122"/>
                <a:cs typeface="Funnel Display" pitchFamily="34" charset="-120"/>
              </a:rPr>
              <a:t> </a:t>
            </a:r>
            <a:r>
              <a:rPr lang="ru-RU" sz="3700" dirty="0">
                <a:solidFill>
                  <a:srgbClr val="2B3541"/>
                </a:solidFill>
                <a:ea typeface="Funnel Display" pitchFamily="34" charset="-122"/>
                <a:cs typeface="Funnel Display" pitchFamily="34" charset="-120"/>
              </a:rPr>
              <a:t>млн</a:t>
            </a:r>
            <a:r>
              <a:rPr lang="en-US" sz="3700" dirty="0">
                <a:solidFill>
                  <a:srgbClr val="2B3541"/>
                </a:solidFill>
                <a:ea typeface="Funnel Display" pitchFamily="34" charset="-122"/>
                <a:cs typeface="Funnel Display" pitchFamily="34" charset="-120"/>
              </a:rPr>
              <a:t> ₽</a:t>
            </a:r>
            <a:endParaRPr lang="en-US" sz="3700" dirty="0"/>
          </a:p>
        </p:txBody>
      </p:sp>
      <p:sp>
        <p:nvSpPr>
          <p:cNvPr id="9" name="Text 6"/>
          <p:cNvSpPr/>
          <p:nvPr/>
        </p:nvSpPr>
        <p:spPr>
          <a:xfrm>
            <a:off x="3336369" y="6907649"/>
            <a:ext cx="1684973" cy="2105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00" dirty="0">
                <a:solidFill>
                  <a:srgbClr val="2B3541"/>
                </a:solidFill>
                <a:ea typeface="Funnel Display" pitchFamily="34" charset="-122"/>
                <a:cs typeface="Funnel Display" pitchFamily="34" charset="-120"/>
              </a:rPr>
              <a:t>Год 1</a:t>
            </a:r>
            <a:endParaRPr lang="en-US" sz="1300" dirty="0"/>
          </a:p>
        </p:txBody>
      </p:sp>
      <p:sp>
        <p:nvSpPr>
          <p:cNvPr id="10" name="Text 7"/>
          <p:cNvSpPr/>
          <p:nvPr/>
        </p:nvSpPr>
        <p:spPr>
          <a:xfrm>
            <a:off x="2664381" y="7169468"/>
            <a:ext cx="3029069" cy="1831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1100" dirty="0">
                <a:solidFill>
                  <a:srgbClr val="2B3541"/>
                </a:solidFill>
                <a:ea typeface="Funnel Sans" pitchFamily="34" charset="-122"/>
                <a:cs typeface="Funnel Sans" pitchFamily="34" charset="-120"/>
              </a:rPr>
              <a:t>Инвестирование в MVP</a:t>
            </a:r>
            <a:endParaRPr lang="en-US" sz="1100" dirty="0"/>
          </a:p>
        </p:txBody>
      </p:sp>
      <p:sp>
        <p:nvSpPr>
          <p:cNvPr id="11" name="Text 8"/>
          <p:cNvSpPr/>
          <p:nvPr/>
        </p:nvSpPr>
        <p:spPr>
          <a:xfrm>
            <a:off x="5800487" y="6299359"/>
            <a:ext cx="3029188" cy="4725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700"/>
              </a:lnSpc>
              <a:buNone/>
            </a:pPr>
            <a:r>
              <a:rPr lang="ru-RU" sz="3700" dirty="0">
                <a:solidFill>
                  <a:srgbClr val="2B3541"/>
                </a:solidFill>
                <a:ea typeface="Funnel Display" pitchFamily="34" charset="-122"/>
                <a:cs typeface="Funnel Display" pitchFamily="34" charset="-120"/>
              </a:rPr>
              <a:t>70 млн</a:t>
            </a:r>
            <a:r>
              <a:rPr lang="en-US" sz="3700" dirty="0">
                <a:solidFill>
                  <a:srgbClr val="2B3541"/>
                </a:solidFill>
                <a:ea typeface="Funnel Display" pitchFamily="34" charset="-122"/>
                <a:cs typeface="Funnel Display" pitchFamily="34" charset="-120"/>
              </a:rPr>
              <a:t> ₽</a:t>
            </a:r>
            <a:endParaRPr lang="en-US" sz="3700" dirty="0"/>
          </a:p>
        </p:txBody>
      </p:sp>
      <p:sp>
        <p:nvSpPr>
          <p:cNvPr id="12" name="Text 9"/>
          <p:cNvSpPr/>
          <p:nvPr/>
        </p:nvSpPr>
        <p:spPr>
          <a:xfrm>
            <a:off x="6472595" y="6907649"/>
            <a:ext cx="1684973" cy="2105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00" dirty="0">
                <a:solidFill>
                  <a:srgbClr val="2B3541"/>
                </a:solidFill>
                <a:ea typeface="Funnel Display" pitchFamily="34" charset="-122"/>
                <a:cs typeface="Funnel Display" pitchFamily="34" charset="-120"/>
              </a:rPr>
              <a:t>Год 2</a:t>
            </a:r>
            <a:endParaRPr lang="en-US" sz="1300" dirty="0"/>
          </a:p>
        </p:txBody>
      </p:sp>
      <p:sp>
        <p:nvSpPr>
          <p:cNvPr id="13" name="Text 10"/>
          <p:cNvSpPr/>
          <p:nvPr/>
        </p:nvSpPr>
        <p:spPr>
          <a:xfrm>
            <a:off x="5800487" y="7169468"/>
            <a:ext cx="3029188" cy="1831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1100" dirty="0">
                <a:solidFill>
                  <a:srgbClr val="2B3541"/>
                </a:solidFill>
                <a:ea typeface="Funnel Sans" pitchFamily="34" charset="-122"/>
                <a:cs typeface="Funnel Sans" pitchFamily="34" charset="-120"/>
              </a:rPr>
              <a:t>Географическое расширение</a:t>
            </a:r>
            <a:endParaRPr lang="en-US" sz="1100" dirty="0"/>
          </a:p>
        </p:txBody>
      </p:sp>
      <p:sp>
        <p:nvSpPr>
          <p:cNvPr id="14" name="Text 11"/>
          <p:cNvSpPr/>
          <p:nvPr/>
        </p:nvSpPr>
        <p:spPr>
          <a:xfrm>
            <a:off x="8936712" y="6285004"/>
            <a:ext cx="3029069" cy="4725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700"/>
              </a:lnSpc>
              <a:buNone/>
            </a:pPr>
            <a:r>
              <a:rPr lang="en-US" sz="3700" dirty="0">
                <a:solidFill>
                  <a:srgbClr val="2B3541"/>
                </a:solidFill>
                <a:ea typeface="Funnel Display" pitchFamily="34" charset="-122"/>
                <a:cs typeface="Funnel Display" pitchFamily="34" charset="-120"/>
              </a:rPr>
              <a:t>74 </a:t>
            </a:r>
            <a:r>
              <a:rPr lang="ru-RU" sz="3700" dirty="0">
                <a:solidFill>
                  <a:srgbClr val="2B3541"/>
                </a:solidFill>
                <a:ea typeface="Funnel Display" pitchFamily="34" charset="-122"/>
                <a:cs typeface="Funnel Display" pitchFamily="34" charset="-120"/>
              </a:rPr>
              <a:t>млн</a:t>
            </a:r>
            <a:r>
              <a:rPr lang="en-US" sz="3700" dirty="0">
                <a:solidFill>
                  <a:srgbClr val="2B3541"/>
                </a:solidFill>
                <a:ea typeface="Funnel Display" pitchFamily="34" charset="-122"/>
                <a:cs typeface="Funnel Display" pitchFamily="34" charset="-120"/>
              </a:rPr>
              <a:t> ₽</a:t>
            </a:r>
            <a:endParaRPr lang="en-US" sz="3700" dirty="0"/>
          </a:p>
        </p:txBody>
      </p:sp>
      <p:sp>
        <p:nvSpPr>
          <p:cNvPr id="15" name="Text 12"/>
          <p:cNvSpPr/>
          <p:nvPr/>
        </p:nvSpPr>
        <p:spPr>
          <a:xfrm>
            <a:off x="9608701" y="6907649"/>
            <a:ext cx="1684973" cy="2105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00" dirty="0">
                <a:solidFill>
                  <a:srgbClr val="2B3541"/>
                </a:solidFill>
                <a:ea typeface="Funnel Display" pitchFamily="34" charset="-122"/>
                <a:cs typeface="Funnel Display" pitchFamily="34" charset="-120"/>
              </a:rPr>
              <a:t>Год 5</a:t>
            </a:r>
            <a:endParaRPr lang="en-US" sz="1300" dirty="0"/>
          </a:p>
        </p:txBody>
      </p:sp>
      <p:sp>
        <p:nvSpPr>
          <p:cNvPr id="16" name="Text 13"/>
          <p:cNvSpPr/>
          <p:nvPr/>
        </p:nvSpPr>
        <p:spPr>
          <a:xfrm>
            <a:off x="8936712" y="7169468"/>
            <a:ext cx="3029069" cy="1831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1100" dirty="0">
                <a:solidFill>
                  <a:srgbClr val="2B3541"/>
                </a:solidFill>
                <a:ea typeface="Funnel Sans" pitchFamily="34" charset="-122"/>
                <a:cs typeface="Funnel Sans" pitchFamily="34" charset="-120"/>
              </a:rPr>
              <a:t>Масштаб и развитие</a:t>
            </a:r>
            <a:endParaRPr lang="en-US" sz="1100" dirty="0"/>
          </a:p>
        </p:txBody>
      </p:sp>
      <p:sp>
        <p:nvSpPr>
          <p:cNvPr id="17" name="Text 14"/>
          <p:cNvSpPr/>
          <p:nvPr/>
        </p:nvSpPr>
        <p:spPr>
          <a:xfrm>
            <a:off x="2251047" y="7716231"/>
            <a:ext cx="11096290" cy="2200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100" dirty="0">
                <a:solidFill>
                  <a:srgbClr val="2B3541"/>
                </a:solidFill>
                <a:ea typeface="Funnel Sans" pitchFamily="34" charset="-122"/>
                <a:cs typeface="Funnel Sans" pitchFamily="34" charset="-120"/>
              </a:rPr>
              <a:t>Инфраструктурные затраты постепенно возрастают с ростом пользователей. Уже через 3 года проект выходит на самоокупаемость за счёт роста продаж и удержания клиентов.</a:t>
            </a:r>
            <a:endParaRPr lang="en-US" sz="1100" dirty="0"/>
          </a:p>
        </p:txBody>
      </p:sp>
      <p:graphicFrame>
        <p:nvGraphicFramePr>
          <p:cNvPr id="20" name="Диаграмма 19">
            <a:extLst>
              <a:ext uri="{FF2B5EF4-FFF2-40B4-BE49-F238E27FC236}">
                <a16:creationId xmlns:a16="http://schemas.microsoft.com/office/drawing/2014/main" id="{96FA25E4-D6F0-4BF6-2267-A2465731A06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29866810"/>
              </p:ext>
            </p:extLst>
          </p:nvPr>
        </p:nvGraphicFramePr>
        <p:xfrm>
          <a:off x="1356967" y="939528"/>
          <a:ext cx="11916228" cy="503820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1"/>
          <p:cNvSpPr/>
          <p:nvPr/>
        </p:nvSpPr>
        <p:spPr>
          <a:xfrm>
            <a:off x="559098" y="2151915"/>
            <a:ext cx="3149084" cy="393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dirty="0">
                <a:solidFill>
                  <a:srgbClr val="051D3A"/>
                </a:solidFill>
                <a:ea typeface="Funnel Display" pitchFamily="34" charset="-122"/>
                <a:cs typeface="Funnel Display" pitchFamily="34" charset="-120"/>
              </a:rPr>
              <a:t>Ключевые выводы</a:t>
            </a:r>
            <a:endParaRPr lang="en-US" sz="2450" dirty="0"/>
          </a:p>
        </p:txBody>
      </p: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2B6C4197-28B1-60E9-C9A3-FE2729525B08}"/>
              </a:ext>
            </a:extLst>
          </p:cNvPr>
          <p:cNvGrpSpPr/>
          <p:nvPr/>
        </p:nvGrpSpPr>
        <p:grpSpPr>
          <a:xfrm>
            <a:off x="914698" y="2756436"/>
            <a:ext cx="7582614" cy="344805"/>
            <a:chOff x="780693" y="2070497"/>
            <a:chExt cx="7582614" cy="344805"/>
          </a:xfrm>
        </p:grpSpPr>
        <p:sp>
          <p:nvSpPr>
            <p:cNvPr id="5" name="Shape 2"/>
            <p:cNvSpPr/>
            <p:nvPr/>
          </p:nvSpPr>
          <p:spPr>
            <a:xfrm>
              <a:off x="780693" y="2193131"/>
              <a:ext cx="111443" cy="111443"/>
            </a:xfrm>
            <a:prstGeom prst="roundRect">
              <a:avLst>
                <a:gd name="adj" fmla="val 410255"/>
              </a:avLst>
            </a:prstGeom>
            <a:solidFill>
              <a:schemeClr val="accent6"/>
            </a:solidFill>
            <a:ln/>
          </p:spPr>
        </p:sp>
        <p:sp>
          <p:nvSpPr>
            <p:cNvPr id="6" name="Text 3"/>
            <p:cNvSpPr/>
            <p:nvPr/>
          </p:nvSpPr>
          <p:spPr>
            <a:xfrm>
              <a:off x="1099899" y="2070497"/>
              <a:ext cx="7263408" cy="344805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700"/>
                </a:lnSpc>
                <a:buNone/>
              </a:pPr>
              <a:r>
                <a:rPr lang="en-US" sz="1750" dirty="0">
                  <a:solidFill>
                    <a:srgbClr val="2B3541"/>
                  </a:solidFill>
                  <a:ea typeface="Funnel Sans" pitchFamily="34" charset="-122"/>
                  <a:cs typeface="Funnel Sans" pitchFamily="34" charset="-120"/>
                </a:rPr>
                <a:t>Архитектура соответствует бизнес-целям</a:t>
              </a:r>
              <a:endParaRPr lang="en-US" sz="1750" dirty="0"/>
            </a:p>
          </p:txBody>
        </p:sp>
      </p:grpSp>
      <p:grpSp>
        <p:nvGrpSpPr>
          <p:cNvPr id="18" name="Группа 17">
            <a:extLst>
              <a:ext uri="{FF2B5EF4-FFF2-40B4-BE49-F238E27FC236}">
                <a16:creationId xmlns:a16="http://schemas.microsoft.com/office/drawing/2014/main" id="{A4D73820-A287-3242-B843-06966E8946F1}"/>
              </a:ext>
            </a:extLst>
          </p:cNvPr>
          <p:cNvGrpSpPr/>
          <p:nvPr/>
        </p:nvGrpSpPr>
        <p:grpSpPr>
          <a:xfrm>
            <a:off x="914698" y="3320871"/>
            <a:ext cx="7582614" cy="344805"/>
            <a:chOff x="780693" y="2830949"/>
            <a:chExt cx="7582614" cy="344805"/>
          </a:xfrm>
        </p:grpSpPr>
        <p:sp>
          <p:nvSpPr>
            <p:cNvPr id="7" name="Shape 4"/>
            <p:cNvSpPr/>
            <p:nvPr/>
          </p:nvSpPr>
          <p:spPr>
            <a:xfrm>
              <a:off x="780693" y="2953583"/>
              <a:ext cx="111443" cy="111443"/>
            </a:xfrm>
            <a:prstGeom prst="roundRect">
              <a:avLst>
                <a:gd name="adj" fmla="val 410255"/>
              </a:avLst>
            </a:prstGeom>
            <a:solidFill>
              <a:schemeClr val="accent6"/>
            </a:solidFill>
            <a:ln/>
          </p:spPr>
        </p:sp>
        <p:sp>
          <p:nvSpPr>
            <p:cNvPr id="8" name="Text 5"/>
            <p:cNvSpPr/>
            <p:nvPr/>
          </p:nvSpPr>
          <p:spPr>
            <a:xfrm>
              <a:off x="1099899" y="2830949"/>
              <a:ext cx="7263408" cy="344805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700"/>
                </a:lnSpc>
                <a:buNone/>
              </a:pPr>
              <a:r>
                <a:rPr lang="en-US" sz="1750" dirty="0">
                  <a:solidFill>
                    <a:srgbClr val="2B3541"/>
                  </a:solidFill>
                  <a:ea typeface="Funnel Sans" pitchFamily="34" charset="-122"/>
                  <a:cs typeface="Funnel Sans" pitchFamily="34" charset="-120"/>
                </a:rPr>
                <a:t>Риски минимизированы</a:t>
              </a:r>
              <a:endParaRPr lang="en-US" sz="1750" dirty="0"/>
            </a:p>
          </p:txBody>
        </p:sp>
      </p:grpSp>
      <p:grpSp>
        <p:nvGrpSpPr>
          <p:cNvPr id="17" name="Группа 16">
            <a:extLst>
              <a:ext uri="{FF2B5EF4-FFF2-40B4-BE49-F238E27FC236}">
                <a16:creationId xmlns:a16="http://schemas.microsoft.com/office/drawing/2014/main" id="{01F77C88-3506-4F38-3893-616ED6AD0AEF}"/>
              </a:ext>
            </a:extLst>
          </p:cNvPr>
          <p:cNvGrpSpPr/>
          <p:nvPr/>
        </p:nvGrpSpPr>
        <p:grpSpPr>
          <a:xfrm>
            <a:off x="914698" y="3885306"/>
            <a:ext cx="7582614" cy="344805"/>
            <a:chOff x="780693" y="3591401"/>
            <a:chExt cx="7582614" cy="344805"/>
          </a:xfrm>
        </p:grpSpPr>
        <p:sp>
          <p:nvSpPr>
            <p:cNvPr id="9" name="Shape 6"/>
            <p:cNvSpPr/>
            <p:nvPr/>
          </p:nvSpPr>
          <p:spPr>
            <a:xfrm>
              <a:off x="780693" y="3714036"/>
              <a:ext cx="111443" cy="111443"/>
            </a:xfrm>
            <a:prstGeom prst="roundRect">
              <a:avLst>
                <a:gd name="adj" fmla="val 410255"/>
              </a:avLst>
            </a:prstGeom>
            <a:solidFill>
              <a:schemeClr val="accent6"/>
            </a:solidFill>
            <a:ln/>
          </p:spPr>
        </p:sp>
        <p:sp>
          <p:nvSpPr>
            <p:cNvPr id="10" name="Text 7"/>
            <p:cNvSpPr/>
            <p:nvPr/>
          </p:nvSpPr>
          <p:spPr>
            <a:xfrm>
              <a:off x="1099899" y="3591401"/>
              <a:ext cx="7263408" cy="344805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700"/>
                </a:lnSpc>
                <a:buNone/>
              </a:pPr>
              <a:r>
                <a:rPr lang="en-US" sz="1750" dirty="0">
                  <a:solidFill>
                    <a:srgbClr val="2B3541"/>
                  </a:solidFill>
                  <a:ea typeface="Funnel Sans" pitchFamily="34" charset="-122"/>
                  <a:cs typeface="Funnel Sans" pitchFamily="34" charset="-120"/>
                </a:rPr>
                <a:t>Поэтапный план обеспечивает быстрый выход на рынок</a:t>
              </a:r>
              <a:endParaRPr lang="en-US" sz="1750" dirty="0"/>
            </a:p>
          </p:txBody>
        </p:sp>
      </p:grpSp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119F4E32-15C8-629E-AFF4-F1CDDE313D5F}"/>
              </a:ext>
            </a:extLst>
          </p:cNvPr>
          <p:cNvGrpSpPr/>
          <p:nvPr/>
        </p:nvGrpSpPr>
        <p:grpSpPr>
          <a:xfrm>
            <a:off x="914698" y="4449742"/>
            <a:ext cx="7582614" cy="344805"/>
            <a:chOff x="780693" y="4351853"/>
            <a:chExt cx="7582614" cy="344805"/>
          </a:xfrm>
        </p:grpSpPr>
        <p:sp>
          <p:nvSpPr>
            <p:cNvPr id="11" name="Shape 8"/>
            <p:cNvSpPr/>
            <p:nvPr/>
          </p:nvSpPr>
          <p:spPr>
            <a:xfrm>
              <a:off x="780693" y="4474488"/>
              <a:ext cx="111443" cy="111443"/>
            </a:xfrm>
            <a:prstGeom prst="roundRect">
              <a:avLst>
                <a:gd name="adj" fmla="val 410255"/>
              </a:avLst>
            </a:prstGeom>
            <a:solidFill>
              <a:schemeClr val="accent6"/>
            </a:solidFill>
            <a:ln/>
          </p:spPr>
        </p:sp>
        <p:sp>
          <p:nvSpPr>
            <p:cNvPr id="12" name="Text 9"/>
            <p:cNvSpPr/>
            <p:nvPr/>
          </p:nvSpPr>
          <p:spPr>
            <a:xfrm>
              <a:off x="1099899" y="4351853"/>
              <a:ext cx="7263408" cy="344805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700"/>
                </a:lnSpc>
                <a:buNone/>
              </a:pPr>
              <a:r>
                <a:rPr lang="en-US" sz="1750" dirty="0">
                  <a:solidFill>
                    <a:srgbClr val="2B3541"/>
                  </a:solidFill>
                  <a:ea typeface="Funnel Sans" pitchFamily="34" charset="-122"/>
                  <a:cs typeface="Funnel Sans" pitchFamily="34" charset="-120"/>
                </a:rPr>
                <a:t>Стоимость владения прогнозируема</a:t>
              </a:r>
              <a:endParaRPr lang="en-US" sz="1750" dirty="0"/>
            </a:p>
          </p:txBody>
        </p:sp>
      </p:grpSp>
      <p:sp>
        <p:nvSpPr>
          <p:cNvPr id="13" name="Text 10"/>
          <p:cNvSpPr/>
          <p:nvPr/>
        </p:nvSpPr>
        <p:spPr>
          <a:xfrm>
            <a:off x="559098" y="5091530"/>
            <a:ext cx="3149084" cy="393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dirty="0">
                <a:solidFill>
                  <a:srgbClr val="051D3A"/>
                </a:solidFill>
                <a:ea typeface="Funnel Display" pitchFamily="34" charset="-122"/>
                <a:cs typeface="Funnel Display" pitchFamily="34" charset="-120"/>
              </a:rPr>
              <a:t>Ожидаемый эффект</a:t>
            </a:r>
            <a:endParaRPr lang="en-US" sz="2450" dirty="0"/>
          </a:p>
        </p:txBody>
      </p:sp>
      <p:sp>
        <p:nvSpPr>
          <p:cNvPr id="15" name="Text 12"/>
          <p:cNvSpPr/>
          <p:nvPr/>
        </p:nvSpPr>
        <p:spPr>
          <a:xfrm>
            <a:off x="559098" y="1476771"/>
            <a:ext cx="7582614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800" dirty="0">
                <a:solidFill>
                  <a:srgbClr val="2B3541"/>
                </a:solidFill>
                <a:ea typeface="Funnel Sans" pitchFamily="34" charset="-122"/>
                <a:cs typeface="Funnel Sans" pitchFamily="34" charset="-120"/>
              </a:rPr>
              <a:t>Инвестируйте в будущее спорта вместе с нами!</a:t>
            </a:r>
            <a:endParaRPr lang="en-US" sz="2800" dirty="0"/>
          </a:p>
        </p:txBody>
      </p: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D908A926-FCC5-4174-6E00-4DAE77BB8595}"/>
              </a:ext>
            </a:extLst>
          </p:cNvPr>
          <p:cNvGrpSpPr/>
          <p:nvPr/>
        </p:nvGrpSpPr>
        <p:grpSpPr>
          <a:xfrm>
            <a:off x="914698" y="5625940"/>
            <a:ext cx="7582614" cy="344805"/>
            <a:chOff x="780693" y="4351853"/>
            <a:chExt cx="7582614" cy="344805"/>
          </a:xfrm>
        </p:grpSpPr>
        <p:sp>
          <p:nvSpPr>
            <p:cNvPr id="21" name="Shape 8">
              <a:extLst>
                <a:ext uri="{FF2B5EF4-FFF2-40B4-BE49-F238E27FC236}">
                  <a16:creationId xmlns:a16="http://schemas.microsoft.com/office/drawing/2014/main" id="{5BF93698-1CEC-A18C-A4D4-3CFBC3E4CC67}"/>
                </a:ext>
              </a:extLst>
            </p:cNvPr>
            <p:cNvSpPr/>
            <p:nvPr/>
          </p:nvSpPr>
          <p:spPr>
            <a:xfrm>
              <a:off x="780693" y="4474488"/>
              <a:ext cx="111443" cy="111443"/>
            </a:xfrm>
            <a:prstGeom prst="roundRect">
              <a:avLst>
                <a:gd name="adj" fmla="val 410255"/>
              </a:avLst>
            </a:prstGeom>
            <a:solidFill>
              <a:srgbClr val="FF0000"/>
            </a:solidFill>
            <a:ln/>
          </p:spPr>
        </p:sp>
        <p:sp>
          <p:nvSpPr>
            <p:cNvPr id="22" name="Text 9">
              <a:extLst>
                <a:ext uri="{FF2B5EF4-FFF2-40B4-BE49-F238E27FC236}">
                  <a16:creationId xmlns:a16="http://schemas.microsoft.com/office/drawing/2014/main" id="{6B02BAB3-707E-C955-B9AB-9FD65702B363}"/>
                </a:ext>
              </a:extLst>
            </p:cNvPr>
            <p:cNvSpPr/>
            <p:nvPr/>
          </p:nvSpPr>
          <p:spPr>
            <a:xfrm>
              <a:off x="1099899" y="4351853"/>
              <a:ext cx="7263408" cy="344805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>
                <a:lnSpc>
                  <a:spcPts val="2700"/>
                </a:lnSpc>
                <a:buSzPct val="100000"/>
              </a:pPr>
              <a:r>
                <a:rPr lang="en-US" sz="1750" dirty="0">
                  <a:solidFill>
                    <a:srgbClr val="2B3541"/>
                  </a:solidFill>
                  <a:ea typeface="Funnel Sans" pitchFamily="34" charset="-122"/>
                  <a:cs typeface="Funnel Sans" pitchFamily="34" charset="-120"/>
                </a:rPr>
                <a:t>1 </a:t>
              </a:r>
              <a:r>
                <a:rPr lang="en-US" sz="1750" dirty="0" err="1">
                  <a:solidFill>
                    <a:srgbClr val="2B3541"/>
                  </a:solidFill>
                  <a:ea typeface="Funnel Sans" pitchFamily="34" charset="-122"/>
                  <a:cs typeface="Funnel Sans" pitchFamily="34" charset="-120"/>
                </a:rPr>
                <a:t>млн</a:t>
              </a:r>
              <a:r>
                <a:rPr lang="en-US" sz="1750" dirty="0">
                  <a:solidFill>
                    <a:srgbClr val="2B3541"/>
                  </a:solidFill>
                  <a:ea typeface="Funnel Sans" pitchFamily="34" charset="-122"/>
                  <a:cs typeface="Funnel Sans" pitchFamily="34" charset="-120"/>
                </a:rPr>
                <a:t> DAU к </a:t>
              </a:r>
              <a:r>
                <a:rPr lang="en-US" sz="1750" dirty="0" err="1">
                  <a:solidFill>
                    <a:srgbClr val="2B3541"/>
                  </a:solidFill>
                  <a:ea typeface="Funnel Sans" pitchFamily="34" charset="-122"/>
                  <a:cs typeface="Funnel Sans" pitchFamily="34" charset="-120"/>
                </a:rPr>
                <a:t>концу</a:t>
              </a:r>
              <a:r>
                <a:rPr lang="en-US" sz="1750" dirty="0">
                  <a:solidFill>
                    <a:srgbClr val="2B3541"/>
                  </a:solidFill>
                  <a:ea typeface="Funnel Sans" pitchFamily="34" charset="-122"/>
                  <a:cs typeface="Funnel Sans" pitchFamily="34" charset="-120"/>
                </a:rPr>
                <a:t> 2 </a:t>
              </a:r>
              <a:r>
                <a:rPr lang="en-US" sz="1750" dirty="0" err="1">
                  <a:solidFill>
                    <a:srgbClr val="2B3541"/>
                  </a:solidFill>
                  <a:ea typeface="Funnel Sans" pitchFamily="34" charset="-122"/>
                  <a:cs typeface="Funnel Sans" pitchFamily="34" charset="-120"/>
                </a:rPr>
                <a:t>года</a:t>
              </a:r>
              <a:endParaRPr lang="en-US" sz="1750" dirty="0"/>
            </a:p>
          </p:txBody>
        </p:sp>
      </p:grpSp>
      <p:grpSp>
        <p:nvGrpSpPr>
          <p:cNvPr id="23" name="Группа 22">
            <a:extLst>
              <a:ext uri="{FF2B5EF4-FFF2-40B4-BE49-F238E27FC236}">
                <a16:creationId xmlns:a16="http://schemas.microsoft.com/office/drawing/2014/main" id="{4F5D29B7-F517-32C6-D0A7-F3245A9DBA0B}"/>
              </a:ext>
            </a:extLst>
          </p:cNvPr>
          <p:cNvGrpSpPr/>
          <p:nvPr/>
        </p:nvGrpSpPr>
        <p:grpSpPr>
          <a:xfrm>
            <a:off x="914698" y="6072743"/>
            <a:ext cx="7582614" cy="344805"/>
            <a:chOff x="780693" y="4351853"/>
            <a:chExt cx="7582614" cy="344805"/>
          </a:xfrm>
        </p:grpSpPr>
        <p:sp>
          <p:nvSpPr>
            <p:cNvPr id="24" name="Shape 8">
              <a:extLst>
                <a:ext uri="{FF2B5EF4-FFF2-40B4-BE49-F238E27FC236}">
                  <a16:creationId xmlns:a16="http://schemas.microsoft.com/office/drawing/2014/main" id="{8B1F07A9-0473-B7B6-3433-019B73F2AF63}"/>
                </a:ext>
              </a:extLst>
            </p:cNvPr>
            <p:cNvSpPr/>
            <p:nvPr/>
          </p:nvSpPr>
          <p:spPr>
            <a:xfrm>
              <a:off x="780693" y="4474488"/>
              <a:ext cx="111443" cy="111443"/>
            </a:xfrm>
            <a:prstGeom prst="roundRect">
              <a:avLst>
                <a:gd name="adj" fmla="val 410255"/>
              </a:avLst>
            </a:prstGeom>
            <a:solidFill>
              <a:srgbClr val="FF0000"/>
            </a:solidFill>
            <a:ln/>
          </p:spPr>
        </p:sp>
        <p:sp>
          <p:nvSpPr>
            <p:cNvPr id="25" name="Text 9">
              <a:extLst>
                <a:ext uri="{FF2B5EF4-FFF2-40B4-BE49-F238E27FC236}">
                  <a16:creationId xmlns:a16="http://schemas.microsoft.com/office/drawing/2014/main" id="{DCD38BEE-6ED2-6E0F-82B7-4A5740F5AE17}"/>
                </a:ext>
              </a:extLst>
            </p:cNvPr>
            <p:cNvSpPr/>
            <p:nvPr/>
          </p:nvSpPr>
          <p:spPr>
            <a:xfrm>
              <a:off x="1099899" y="4351853"/>
              <a:ext cx="7263408" cy="344805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>
                <a:lnSpc>
                  <a:spcPts val="2700"/>
                </a:lnSpc>
                <a:buSzPct val="100000"/>
              </a:pPr>
              <a:r>
                <a:rPr lang="en-US" sz="1750" dirty="0" err="1">
                  <a:solidFill>
                    <a:srgbClr val="2B3541"/>
                  </a:solidFill>
                  <a:ea typeface="Funnel Sans" pitchFamily="34" charset="-122"/>
                  <a:cs typeface="Funnel Sans" pitchFamily="34" charset="-120"/>
                </a:rPr>
                <a:t>Рост</a:t>
              </a:r>
              <a:r>
                <a:rPr lang="en-US" sz="1750" dirty="0">
                  <a:solidFill>
                    <a:srgbClr val="2B3541"/>
                  </a:solidFill>
                  <a:ea typeface="Funnel Sans" pitchFamily="34" charset="-122"/>
                  <a:cs typeface="Funnel Sans" pitchFamily="34" charset="-120"/>
                </a:rPr>
                <a:t> </a:t>
              </a:r>
              <a:r>
                <a:rPr lang="en-US" sz="1750" dirty="0" err="1">
                  <a:solidFill>
                    <a:srgbClr val="2B3541"/>
                  </a:solidFill>
                  <a:ea typeface="Funnel Sans" pitchFamily="34" charset="-122"/>
                  <a:cs typeface="Funnel Sans" pitchFamily="34" charset="-120"/>
                </a:rPr>
                <a:t>продаж</a:t>
              </a:r>
              <a:r>
                <a:rPr lang="en-US" sz="1750" dirty="0">
                  <a:solidFill>
                    <a:srgbClr val="2B3541"/>
                  </a:solidFill>
                  <a:ea typeface="Funnel Sans" pitchFamily="34" charset="-122"/>
                  <a:cs typeface="Funnel Sans" pitchFamily="34" charset="-120"/>
                </a:rPr>
                <a:t> </a:t>
              </a:r>
              <a:r>
                <a:rPr lang="en-US" sz="1750" dirty="0" err="1">
                  <a:solidFill>
                    <a:srgbClr val="2B3541"/>
                  </a:solidFill>
                  <a:ea typeface="Funnel Sans" pitchFamily="34" charset="-122"/>
                  <a:cs typeface="Funnel Sans" pitchFamily="34" charset="-120"/>
                </a:rPr>
                <a:t>на</a:t>
              </a:r>
              <a:r>
                <a:rPr lang="en-US" sz="1750" dirty="0">
                  <a:solidFill>
                    <a:srgbClr val="2B3541"/>
                  </a:solidFill>
                  <a:ea typeface="Funnel Sans" pitchFamily="34" charset="-122"/>
                  <a:cs typeface="Funnel Sans" pitchFamily="34" charset="-120"/>
                </a:rPr>
                <a:t> 20%</a:t>
              </a:r>
              <a:endParaRPr lang="en-US" sz="1750" dirty="0"/>
            </a:p>
          </p:txBody>
        </p:sp>
      </p:grpSp>
      <p:grpSp>
        <p:nvGrpSpPr>
          <p:cNvPr id="26" name="Группа 25">
            <a:extLst>
              <a:ext uri="{FF2B5EF4-FFF2-40B4-BE49-F238E27FC236}">
                <a16:creationId xmlns:a16="http://schemas.microsoft.com/office/drawing/2014/main" id="{E153823F-AE35-68C1-0547-CA321EBC28C2}"/>
              </a:ext>
            </a:extLst>
          </p:cNvPr>
          <p:cNvGrpSpPr/>
          <p:nvPr/>
        </p:nvGrpSpPr>
        <p:grpSpPr>
          <a:xfrm>
            <a:off x="914698" y="6469778"/>
            <a:ext cx="7582614" cy="344805"/>
            <a:chOff x="780693" y="4351853"/>
            <a:chExt cx="7582614" cy="344805"/>
          </a:xfrm>
        </p:grpSpPr>
        <p:sp>
          <p:nvSpPr>
            <p:cNvPr id="27" name="Shape 8">
              <a:extLst>
                <a:ext uri="{FF2B5EF4-FFF2-40B4-BE49-F238E27FC236}">
                  <a16:creationId xmlns:a16="http://schemas.microsoft.com/office/drawing/2014/main" id="{ED68B41B-C717-4E9B-B19E-3F60E710269E}"/>
                </a:ext>
              </a:extLst>
            </p:cNvPr>
            <p:cNvSpPr/>
            <p:nvPr/>
          </p:nvSpPr>
          <p:spPr>
            <a:xfrm>
              <a:off x="780693" y="4474488"/>
              <a:ext cx="111443" cy="111443"/>
            </a:xfrm>
            <a:prstGeom prst="roundRect">
              <a:avLst>
                <a:gd name="adj" fmla="val 410255"/>
              </a:avLst>
            </a:prstGeom>
            <a:solidFill>
              <a:srgbClr val="FF0000"/>
            </a:solidFill>
            <a:ln/>
          </p:spPr>
        </p:sp>
        <p:sp>
          <p:nvSpPr>
            <p:cNvPr id="28" name="Text 9">
              <a:extLst>
                <a:ext uri="{FF2B5EF4-FFF2-40B4-BE49-F238E27FC236}">
                  <a16:creationId xmlns:a16="http://schemas.microsoft.com/office/drawing/2014/main" id="{9AB32BCB-E1DB-8C43-3EE1-849BDCFB8CCA}"/>
                </a:ext>
              </a:extLst>
            </p:cNvPr>
            <p:cNvSpPr/>
            <p:nvPr/>
          </p:nvSpPr>
          <p:spPr>
            <a:xfrm>
              <a:off x="1099899" y="4351853"/>
              <a:ext cx="7263408" cy="344805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>
                <a:lnSpc>
                  <a:spcPts val="2700"/>
                </a:lnSpc>
                <a:buSzPct val="100000"/>
              </a:pPr>
              <a:r>
                <a:rPr lang="en-US" sz="1750" dirty="0" err="1">
                  <a:solidFill>
                    <a:srgbClr val="2B3541"/>
                  </a:solidFill>
                  <a:ea typeface="Funnel Sans" pitchFamily="34" charset="-122"/>
                  <a:cs typeface="Funnel Sans" pitchFamily="34" charset="-120"/>
                </a:rPr>
                <a:t>Укрепление</a:t>
              </a:r>
              <a:r>
                <a:rPr lang="en-US" sz="1750" dirty="0">
                  <a:solidFill>
                    <a:srgbClr val="2B3541"/>
                  </a:solidFill>
                  <a:ea typeface="Funnel Sans" pitchFamily="34" charset="-122"/>
                  <a:cs typeface="Funnel Sans" pitchFamily="34" charset="-120"/>
                </a:rPr>
                <a:t> </a:t>
              </a:r>
              <a:r>
                <a:rPr lang="en-US" sz="1750" dirty="0" err="1">
                  <a:solidFill>
                    <a:srgbClr val="2B3541"/>
                  </a:solidFill>
                  <a:ea typeface="Funnel Sans" pitchFamily="34" charset="-122"/>
                  <a:cs typeface="Funnel Sans" pitchFamily="34" charset="-120"/>
                </a:rPr>
                <a:t>бренда</a:t>
              </a:r>
              <a:endParaRPr lang="en-US" sz="1750" dirty="0"/>
            </a:p>
          </p:txBody>
        </p:sp>
      </p:grpSp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532A8721-90C5-A26E-A713-4043A3F06A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4584"/>
            <a:ext cx="5486400" cy="82296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</TotalTime>
  <Words>396</Words>
  <Application>Microsoft Office PowerPoint</Application>
  <PresentationFormat>Произвольный</PresentationFormat>
  <Paragraphs>121</Paragraphs>
  <Slides>8</Slides>
  <Notes>8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3" baseType="lpstr">
      <vt:lpstr>Arial</vt:lpstr>
      <vt:lpstr>Funnel Display</vt:lpstr>
      <vt:lpstr>Funnel Sans</vt:lpstr>
      <vt:lpstr>Funnel Display Light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Павел Березинский</cp:lastModifiedBy>
  <cp:revision>2</cp:revision>
  <dcterms:created xsi:type="dcterms:W3CDTF">2026-02-14T20:54:47Z</dcterms:created>
  <dcterms:modified xsi:type="dcterms:W3CDTF">2026-02-14T21:43:39Z</dcterms:modified>
</cp:coreProperties>
</file>